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AR"/>
          </a:p>
        </p:txBody>
      </p:sp>
      <p:sp>
        <p:nvSpPr>
          <p:cNvPr id="4" name="Marcador de fecha 3"/>
          <p:cNvSpPr>
            <a:spLocks noGrp="1"/>
          </p:cNvSpPr>
          <p:nvPr>
            <p:ph type="dt" sz="half" idx="10"/>
          </p:nvPr>
        </p:nvSpPr>
        <p:spPr/>
        <p:txBody>
          <a:bodyPr/>
          <a:lstStyle/>
          <a:p>
            <a:fld id="{C0679664-221A-414F-BF9F-2CBADC52CBD5}" type="datetimeFigureOut">
              <a:rPr lang="es-AR" smtClean="0"/>
              <a:t>17/2/2025</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5FF34470-D838-4918-A07B-4C5B69FE3AAA}" type="slidenum">
              <a:rPr lang="es-AR" smtClean="0"/>
              <a:t>‹Nº›</a:t>
            </a:fld>
            <a:endParaRPr lang="es-AR"/>
          </a:p>
        </p:txBody>
      </p:sp>
    </p:spTree>
    <p:extLst>
      <p:ext uri="{BB962C8B-B14F-4D97-AF65-F5344CB8AC3E}">
        <p14:creationId xmlns:p14="http://schemas.microsoft.com/office/powerpoint/2010/main" val="2027619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C0679664-221A-414F-BF9F-2CBADC52CBD5}" type="datetimeFigureOut">
              <a:rPr lang="es-AR" smtClean="0"/>
              <a:t>17/2/2025</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5FF34470-D838-4918-A07B-4C5B69FE3AAA}" type="slidenum">
              <a:rPr lang="es-AR" smtClean="0"/>
              <a:t>‹Nº›</a:t>
            </a:fld>
            <a:endParaRPr lang="es-AR"/>
          </a:p>
        </p:txBody>
      </p:sp>
    </p:spTree>
    <p:extLst>
      <p:ext uri="{BB962C8B-B14F-4D97-AF65-F5344CB8AC3E}">
        <p14:creationId xmlns:p14="http://schemas.microsoft.com/office/powerpoint/2010/main" val="37768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C0679664-221A-414F-BF9F-2CBADC52CBD5}" type="datetimeFigureOut">
              <a:rPr lang="es-AR" smtClean="0"/>
              <a:t>17/2/2025</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5FF34470-D838-4918-A07B-4C5B69FE3AAA}" type="slidenum">
              <a:rPr lang="es-AR" smtClean="0"/>
              <a:t>‹Nº›</a:t>
            </a:fld>
            <a:endParaRPr lang="es-AR"/>
          </a:p>
        </p:txBody>
      </p:sp>
    </p:spTree>
    <p:extLst>
      <p:ext uri="{BB962C8B-B14F-4D97-AF65-F5344CB8AC3E}">
        <p14:creationId xmlns:p14="http://schemas.microsoft.com/office/powerpoint/2010/main" val="3310845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C0679664-221A-414F-BF9F-2CBADC52CBD5}" type="datetimeFigureOut">
              <a:rPr lang="es-AR" smtClean="0"/>
              <a:t>17/2/2025</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5FF34470-D838-4918-A07B-4C5B69FE3AAA}" type="slidenum">
              <a:rPr lang="es-AR" smtClean="0"/>
              <a:t>‹Nº›</a:t>
            </a:fld>
            <a:endParaRPr lang="es-AR"/>
          </a:p>
        </p:txBody>
      </p:sp>
    </p:spTree>
    <p:extLst>
      <p:ext uri="{BB962C8B-B14F-4D97-AF65-F5344CB8AC3E}">
        <p14:creationId xmlns:p14="http://schemas.microsoft.com/office/powerpoint/2010/main" val="163409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C0679664-221A-414F-BF9F-2CBADC52CBD5}" type="datetimeFigureOut">
              <a:rPr lang="es-AR" smtClean="0"/>
              <a:t>17/2/2025</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5FF34470-D838-4918-A07B-4C5B69FE3AAA}" type="slidenum">
              <a:rPr lang="es-AR" smtClean="0"/>
              <a:t>‹Nº›</a:t>
            </a:fld>
            <a:endParaRPr lang="es-AR"/>
          </a:p>
        </p:txBody>
      </p:sp>
    </p:spTree>
    <p:extLst>
      <p:ext uri="{BB962C8B-B14F-4D97-AF65-F5344CB8AC3E}">
        <p14:creationId xmlns:p14="http://schemas.microsoft.com/office/powerpoint/2010/main" val="2556309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fecha 4"/>
          <p:cNvSpPr>
            <a:spLocks noGrp="1"/>
          </p:cNvSpPr>
          <p:nvPr>
            <p:ph type="dt" sz="half" idx="10"/>
          </p:nvPr>
        </p:nvSpPr>
        <p:spPr/>
        <p:txBody>
          <a:bodyPr/>
          <a:lstStyle/>
          <a:p>
            <a:fld id="{C0679664-221A-414F-BF9F-2CBADC52CBD5}" type="datetimeFigureOut">
              <a:rPr lang="es-AR" smtClean="0"/>
              <a:t>17/2/2025</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5FF34470-D838-4918-A07B-4C5B69FE3AAA}" type="slidenum">
              <a:rPr lang="es-AR" smtClean="0"/>
              <a:t>‹Nº›</a:t>
            </a:fld>
            <a:endParaRPr lang="es-AR"/>
          </a:p>
        </p:txBody>
      </p:sp>
    </p:spTree>
    <p:extLst>
      <p:ext uri="{BB962C8B-B14F-4D97-AF65-F5344CB8AC3E}">
        <p14:creationId xmlns:p14="http://schemas.microsoft.com/office/powerpoint/2010/main" val="58509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Marcador de fecha 6"/>
          <p:cNvSpPr>
            <a:spLocks noGrp="1"/>
          </p:cNvSpPr>
          <p:nvPr>
            <p:ph type="dt" sz="half" idx="10"/>
          </p:nvPr>
        </p:nvSpPr>
        <p:spPr/>
        <p:txBody>
          <a:bodyPr/>
          <a:lstStyle/>
          <a:p>
            <a:fld id="{C0679664-221A-414F-BF9F-2CBADC52CBD5}" type="datetimeFigureOut">
              <a:rPr lang="es-AR" smtClean="0"/>
              <a:t>17/2/2025</a:t>
            </a:fld>
            <a:endParaRPr lang="es-AR"/>
          </a:p>
        </p:txBody>
      </p:sp>
      <p:sp>
        <p:nvSpPr>
          <p:cNvPr id="8" name="Marcador de pie de página 7"/>
          <p:cNvSpPr>
            <a:spLocks noGrp="1"/>
          </p:cNvSpPr>
          <p:nvPr>
            <p:ph type="ftr" sz="quarter" idx="11"/>
          </p:nvPr>
        </p:nvSpPr>
        <p:spPr/>
        <p:txBody>
          <a:bodyPr/>
          <a:lstStyle/>
          <a:p>
            <a:endParaRPr lang="es-AR"/>
          </a:p>
        </p:txBody>
      </p:sp>
      <p:sp>
        <p:nvSpPr>
          <p:cNvPr id="9" name="Marcador de número de diapositiva 8"/>
          <p:cNvSpPr>
            <a:spLocks noGrp="1"/>
          </p:cNvSpPr>
          <p:nvPr>
            <p:ph type="sldNum" sz="quarter" idx="12"/>
          </p:nvPr>
        </p:nvSpPr>
        <p:spPr/>
        <p:txBody>
          <a:bodyPr/>
          <a:lstStyle/>
          <a:p>
            <a:fld id="{5FF34470-D838-4918-A07B-4C5B69FE3AAA}" type="slidenum">
              <a:rPr lang="es-AR" smtClean="0"/>
              <a:t>‹Nº›</a:t>
            </a:fld>
            <a:endParaRPr lang="es-AR"/>
          </a:p>
        </p:txBody>
      </p:sp>
    </p:spTree>
    <p:extLst>
      <p:ext uri="{BB962C8B-B14F-4D97-AF65-F5344CB8AC3E}">
        <p14:creationId xmlns:p14="http://schemas.microsoft.com/office/powerpoint/2010/main" val="424241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fecha 2"/>
          <p:cNvSpPr>
            <a:spLocks noGrp="1"/>
          </p:cNvSpPr>
          <p:nvPr>
            <p:ph type="dt" sz="half" idx="10"/>
          </p:nvPr>
        </p:nvSpPr>
        <p:spPr/>
        <p:txBody>
          <a:bodyPr/>
          <a:lstStyle/>
          <a:p>
            <a:fld id="{C0679664-221A-414F-BF9F-2CBADC52CBD5}" type="datetimeFigureOut">
              <a:rPr lang="es-AR" smtClean="0"/>
              <a:t>17/2/2025</a:t>
            </a:fld>
            <a:endParaRPr lang="es-AR"/>
          </a:p>
        </p:txBody>
      </p:sp>
      <p:sp>
        <p:nvSpPr>
          <p:cNvPr id="4" name="Marcador de pie de página 3"/>
          <p:cNvSpPr>
            <a:spLocks noGrp="1"/>
          </p:cNvSpPr>
          <p:nvPr>
            <p:ph type="ftr" sz="quarter" idx="11"/>
          </p:nvPr>
        </p:nvSpPr>
        <p:spPr/>
        <p:txBody>
          <a:bodyPr/>
          <a:lstStyle/>
          <a:p>
            <a:endParaRPr lang="es-AR"/>
          </a:p>
        </p:txBody>
      </p:sp>
      <p:sp>
        <p:nvSpPr>
          <p:cNvPr id="5" name="Marcador de número de diapositiva 4"/>
          <p:cNvSpPr>
            <a:spLocks noGrp="1"/>
          </p:cNvSpPr>
          <p:nvPr>
            <p:ph type="sldNum" sz="quarter" idx="12"/>
          </p:nvPr>
        </p:nvSpPr>
        <p:spPr/>
        <p:txBody>
          <a:bodyPr/>
          <a:lstStyle/>
          <a:p>
            <a:fld id="{5FF34470-D838-4918-A07B-4C5B69FE3AAA}" type="slidenum">
              <a:rPr lang="es-AR" smtClean="0"/>
              <a:t>‹Nº›</a:t>
            </a:fld>
            <a:endParaRPr lang="es-AR"/>
          </a:p>
        </p:txBody>
      </p:sp>
    </p:spTree>
    <p:extLst>
      <p:ext uri="{BB962C8B-B14F-4D97-AF65-F5344CB8AC3E}">
        <p14:creationId xmlns:p14="http://schemas.microsoft.com/office/powerpoint/2010/main" val="3821442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0679664-221A-414F-BF9F-2CBADC52CBD5}" type="datetimeFigureOut">
              <a:rPr lang="es-AR" smtClean="0"/>
              <a:t>17/2/2025</a:t>
            </a:fld>
            <a:endParaRPr lang="es-AR"/>
          </a:p>
        </p:txBody>
      </p:sp>
      <p:sp>
        <p:nvSpPr>
          <p:cNvPr id="3" name="Marcador de pie de página 2"/>
          <p:cNvSpPr>
            <a:spLocks noGrp="1"/>
          </p:cNvSpPr>
          <p:nvPr>
            <p:ph type="ftr" sz="quarter" idx="11"/>
          </p:nvPr>
        </p:nvSpPr>
        <p:spPr/>
        <p:txBody>
          <a:bodyPr/>
          <a:lstStyle/>
          <a:p>
            <a:endParaRPr lang="es-AR"/>
          </a:p>
        </p:txBody>
      </p:sp>
      <p:sp>
        <p:nvSpPr>
          <p:cNvPr id="4" name="Marcador de número de diapositiva 3"/>
          <p:cNvSpPr>
            <a:spLocks noGrp="1"/>
          </p:cNvSpPr>
          <p:nvPr>
            <p:ph type="sldNum" sz="quarter" idx="12"/>
          </p:nvPr>
        </p:nvSpPr>
        <p:spPr/>
        <p:txBody>
          <a:bodyPr/>
          <a:lstStyle/>
          <a:p>
            <a:fld id="{5FF34470-D838-4918-A07B-4C5B69FE3AAA}" type="slidenum">
              <a:rPr lang="es-AR" smtClean="0"/>
              <a:t>‹Nº›</a:t>
            </a:fld>
            <a:endParaRPr lang="es-AR"/>
          </a:p>
        </p:txBody>
      </p:sp>
    </p:spTree>
    <p:extLst>
      <p:ext uri="{BB962C8B-B14F-4D97-AF65-F5344CB8AC3E}">
        <p14:creationId xmlns:p14="http://schemas.microsoft.com/office/powerpoint/2010/main" val="2331317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0679664-221A-414F-BF9F-2CBADC52CBD5}" type="datetimeFigureOut">
              <a:rPr lang="es-AR" smtClean="0"/>
              <a:t>17/2/2025</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5FF34470-D838-4918-A07B-4C5B69FE3AAA}" type="slidenum">
              <a:rPr lang="es-AR" smtClean="0"/>
              <a:t>‹Nº›</a:t>
            </a:fld>
            <a:endParaRPr lang="es-AR"/>
          </a:p>
        </p:txBody>
      </p:sp>
    </p:spTree>
    <p:extLst>
      <p:ext uri="{BB962C8B-B14F-4D97-AF65-F5344CB8AC3E}">
        <p14:creationId xmlns:p14="http://schemas.microsoft.com/office/powerpoint/2010/main" val="885591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0679664-221A-414F-BF9F-2CBADC52CBD5}" type="datetimeFigureOut">
              <a:rPr lang="es-AR" smtClean="0"/>
              <a:t>17/2/2025</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5FF34470-D838-4918-A07B-4C5B69FE3AAA}" type="slidenum">
              <a:rPr lang="es-AR" smtClean="0"/>
              <a:t>‹Nº›</a:t>
            </a:fld>
            <a:endParaRPr lang="es-AR"/>
          </a:p>
        </p:txBody>
      </p:sp>
    </p:spTree>
    <p:extLst>
      <p:ext uri="{BB962C8B-B14F-4D97-AF65-F5344CB8AC3E}">
        <p14:creationId xmlns:p14="http://schemas.microsoft.com/office/powerpoint/2010/main" val="4031301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679664-221A-414F-BF9F-2CBADC52CBD5}" type="datetimeFigureOut">
              <a:rPr lang="es-AR" smtClean="0"/>
              <a:t>17/2/2025</a:t>
            </a:fld>
            <a:endParaRPr lang="es-A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F34470-D838-4918-A07B-4C5B69FE3AAA}" type="slidenum">
              <a:rPr lang="es-AR" smtClean="0"/>
              <a:t>‹Nº›</a:t>
            </a:fld>
            <a:endParaRPr lang="es-AR"/>
          </a:p>
        </p:txBody>
      </p:sp>
    </p:spTree>
    <p:extLst>
      <p:ext uri="{BB962C8B-B14F-4D97-AF65-F5344CB8AC3E}">
        <p14:creationId xmlns:p14="http://schemas.microsoft.com/office/powerpoint/2010/main" val="206166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0" y="456803"/>
            <a:ext cx="12192000" cy="5944393"/>
          </a:xfrm>
          <a:prstGeom prst="rect">
            <a:avLst/>
          </a:prstGeom>
        </p:spPr>
      </p:pic>
    </p:spTree>
    <p:extLst>
      <p:ext uri="{BB962C8B-B14F-4D97-AF65-F5344CB8AC3E}">
        <p14:creationId xmlns:p14="http://schemas.microsoft.com/office/powerpoint/2010/main" val="2974325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29514" y="387177"/>
            <a:ext cx="11582400" cy="5570756"/>
          </a:xfrm>
          <a:prstGeom prst="rect">
            <a:avLst/>
          </a:prstGeom>
          <a:solidFill>
            <a:schemeClr val="bg1">
              <a:lumMod val="95000"/>
            </a:schemeClr>
          </a:solidFill>
          <a:ln w="3175">
            <a:solidFill>
              <a:schemeClr val="tx1"/>
            </a:solidFill>
          </a:ln>
        </p:spPr>
        <p:txBody>
          <a:bodyPr wrap="square">
            <a:spAutoFit/>
          </a:bodyPr>
          <a:lstStyle/>
          <a:p>
            <a:pPr algn="ctr"/>
            <a:r>
              <a:rPr lang="es-ES" b="1" dirty="0" smtClean="0"/>
              <a:t>Análisis General del Tablero de Pedidos</a:t>
            </a:r>
          </a:p>
          <a:p>
            <a:endParaRPr lang="es-ES" b="1" dirty="0" smtClean="0"/>
          </a:p>
          <a:p>
            <a:r>
              <a:rPr lang="es-ES" sz="1600" b="1" dirty="0" smtClean="0"/>
              <a:t>Descripción General:</a:t>
            </a:r>
            <a:r>
              <a:rPr lang="es-ES" sz="1600" dirty="0" smtClean="0"/>
              <a:t> </a:t>
            </a:r>
          </a:p>
          <a:p>
            <a:r>
              <a:rPr lang="es-ES" sz="1600" dirty="0" smtClean="0"/>
              <a:t>         El tablero visualiza el flujo y el estado de los pedidos en un sistema de gestión de logística. Está dividido en varias secciones que representan diferentes etapas del proceso de pedido, desde la recepción hasta la entrega final.</a:t>
            </a:r>
          </a:p>
          <a:p>
            <a:endParaRPr lang="es-ES" dirty="0" smtClean="0"/>
          </a:p>
          <a:p>
            <a:endParaRPr lang="es-ES" dirty="0"/>
          </a:p>
          <a:p>
            <a:endParaRPr lang="es-ES" dirty="0" smtClean="0"/>
          </a:p>
          <a:p>
            <a:r>
              <a:rPr lang="es-ES" b="1" dirty="0" smtClean="0"/>
              <a:t>Secciones Clave:</a:t>
            </a:r>
          </a:p>
          <a:p>
            <a:endParaRPr lang="es-ES" b="1" dirty="0" smtClean="0"/>
          </a:p>
          <a:p>
            <a:pPr>
              <a:buFont typeface="+mj-lt"/>
              <a:buAutoNum type="arabicPeriod"/>
            </a:pPr>
            <a:r>
              <a:rPr lang="es-ES" sz="1400" b="1" dirty="0" smtClean="0"/>
              <a:t>Stock Central Reventa:</a:t>
            </a:r>
            <a:r>
              <a:rPr lang="es-ES" sz="1400" dirty="0" smtClean="0"/>
              <a:t> Muestra los niveles de inventario para varias categorías, como Utensilios, Muebles, Iluminación, Decoración y Textil.</a:t>
            </a:r>
          </a:p>
          <a:p>
            <a:pPr>
              <a:buFont typeface="+mj-lt"/>
              <a:buAutoNum type="arabicPeriod"/>
            </a:pPr>
            <a:endParaRPr lang="es-ES" sz="1400" dirty="0" smtClean="0"/>
          </a:p>
          <a:p>
            <a:pPr>
              <a:buFont typeface="+mj-lt"/>
              <a:buAutoNum type="arabicPeriod"/>
            </a:pPr>
            <a:r>
              <a:rPr lang="es-ES" sz="1400" b="1" dirty="0" smtClean="0"/>
              <a:t>Recepción:</a:t>
            </a:r>
            <a:r>
              <a:rPr lang="es-ES" sz="1400" dirty="0" smtClean="0"/>
              <a:t> Indica los pedidos entrantes con detalles como números de pedido y marcas de tiempo.</a:t>
            </a:r>
          </a:p>
          <a:p>
            <a:pPr>
              <a:buFont typeface="+mj-lt"/>
              <a:buAutoNum type="arabicPeriod"/>
            </a:pPr>
            <a:endParaRPr lang="es-ES" sz="1400" dirty="0" smtClean="0"/>
          </a:p>
          <a:p>
            <a:pPr>
              <a:buFont typeface="+mj-lt"/>
              <a:buAutoNum type="arabicPeriod"/>
            </a:pPr>
            <a:r>
              <a:rPr lang="es-ES" sz="1400" b="1" dirty="0" smtClean="0"/>
              <a:t>Control de Calidad:</a:t>
            </a:r>
            <a:r>
              <a:rPr lang="es-ES" sz="1400" dirty="0" smtClean="0"/>
              <a:t> Presenta el estado de control de calidad con pedidos en diferentes etapas.</a:t>
            </a:r>
          </a:p>
          <a:p>
            <a:pPr>
              <a:buFont typeface="+mj-lt"/>
              <a:buAutoNum type="arabicPeriod"/>
            </a:pPr>
            <a:endParaRPr lang="es-ES" sz="1400" dirty="0" smtClean="0"/>
          </a:p>
          <a:p>
            <a:pPr>
              <a:buFont typeface="+mj-lt"/>
              <a:buAutoNum type="arabicPeriod"/>
            </a:pPr>
            <a:r>
              <a:rPr lang="es-ES" sz="1400" b="1" dirty="0" smtClean="0"/>
              <a:t>Clasificación:</a:t>
            </a:r>
            <a:r>
              <a:rPr lang="es-ES" sz="1400" dirty="0" smtClean="0"/>
              <a:t> Muestra el proceso de clasificación de los pedidos.</a:t>
            </a:r>
          </a:p>
          <a:p>
            <a:pPr>
              <a:buFont typeface="+mj-lt"/>
              <a:buAutoNum type="arabicPeriod"/>
            </a:pPr>
            <a:endParaRPr lang="es-ES" sz="1400" dirty="0" smtClean="0"/>
          </a:p>
          <a:p>
            <a:pPr>
              <a:buFont typeface="+mj-lt"/>
              <a:buAutoNum type="arabicPeriod"/>
            </a:pPr>
            <a:r>
              <a:rPr lang="es-ES" sz="1400" b="1" dirty="0" smtClean="0"/>
              <a:t>Embalaje y Etiquetado:</a:t>
            </a:r>
            <a:r>
              <a:rPr lang="es-ES" sz="1400" dirty="0" smtClean="0"/>
              <a:t> Indica el estado de embalaje y etiquetado de los pedidos.</a:t>
            </a:r>
          </a:p>
          <a:p>
            <a:pPr>
              <a:buFont typeface="+mj-lt"/>
              <a:buAutoNum type="arabicPeriod"/>
            </a:pPr>
            <a:endParaRPr lang="es-ES" sz="1400" dirty="0" smtClean="0"/>
          </a:p>
          <a:p>
            <a:pPr>
              <a:buFont typeface="+mj-lt"/>
              <a:buAutoNum type="arabicPeriod"/>
            </a:pPr>
            <a:r>
              <a:rPr lang="es-ES" sz="1400" b="1" dirty="0" smtClean="0"/>
              <a:t>Despacho (Central, Norte, Sur):</a:t>
            </a:r>
            <a:r>
              <a:rPr lang="es-ES" sz="1400" dirty="0" smtClean="0"/>
              <a:t> Representa diferentes áreas de despacho con pedidos en espera de ser procesados.</a:t>
            </a:r>
          </a:p>
          <a:p>
            <a:pPr>
              <a:buFont typeface="+mj-lt"/>
              <a:buAutoNum type="arabicPeriod"/>
            </a:pPr>
            <a:endParaRPr lang="es-ES" sz="1400" dirty="0" smtClean="0"/>
          </a:p>
          <a:p>
            <a:pPr>
              <a:buFont typeface="+mj-lt"/>
              <a:buAutoNum type="arabicPeriod"/>
            </a:pPr>
            <a:r>
              <a:rPr lang="es-ES" sz="1400" b="1" dirty="0" smtClean="0"/>
              <a:t>Entregas:</a:t>
            </a:r>
            <a:r>
              <a:rPr lang="es-ES" sz="1400" dirty="0" smtClean="0"/>
              <a:t> Lista los pedidos que están en la etapa de entrega con marcas de tiempo.</a:t>
            </a:r>
            <a:endParaRPr lang="es-ES" sz="1400" dirty="0"/>
          </a:p>
        </p:txBody>
      </p:sp>
    </p:spTree>
    <p:extLst>
      <p:ext uri="{BB962C8B-B14F-4D97-AF65-F5344CB8AC3E}">
        <p14:creationId xmlns:p14="http://schemas.microsoft.com/office/powerpoint/2010/main" val="1266748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51935" y="637558"/>
            <a:ext cx="11079891" cy="5109091"/>
          </a:xfrm>
          <a:prstGeom prst="rect">
            <a:avLst/>
          </a:prstGeom>
          <a:solidFill>
            <a:schemeClr val="bg1">
              <a:lumMod val="95000"/>
            </a:schemeClr>
          </a:solidFill>
          <a:ln w="3175">
            <a:solidFill>
              <a:schemeClr val="tx1"/>
            </a:solidFill>
          </a:ln>
        </p:spPr>
        <p:txBody>
          <a:bodyPr wrap="square">
            <a:spAutoFit/>
          </a:bodyPr>
          <a:lstStyle/>
          <a:p>
            <a:pPr algn="ctr"/>
            <a:r>
              <a:rPr lang="es-ES" b="1" dirty="0" smtClean="0"/>
              <a:t>Observaciones:</a:t>
            </a:r>
          </a:p>
          <a:p>
            <a:endParaRPr lang="es-ES" b="1" dirty="0" smtClean="0"/>
          </a:p>
          <a:p>
            <a:pPr>
              <a:buFont typeface="Arial" panose="020B0604020202020204" pitchFamily="34" charset="0"/>
              <a:buChar char="•"/>
            </a:pPr>
            <a:r>
              <a:rPr lang="es-ES" sz="1600" b="1" dirty="0" smtClean="0"/>
              <a:t>Flujo de Pedidos:</a:t>
            </a:r>
            <a:r>
              <a:rPr lang="es-ES" sz="1600" dirty="0" smtClean="0"/>
              <a:t> El uso de flechas y iconos sugiere que el tablero proporciona actualizaciones en tiempo real sobre el movimiento de los pedidos a través de las diferentes etapas, lo cual es fundamental para la eficiencia operativa.</a:t>
            </a:r>
          </a:p>
          <a:p>
            <a:pPr>
              <a:buFont typeface="Arial" panose="020B0604020202020204" pitchFamily="34" charset="0"/>
              <a:buChar char="•"/>
            </a:pPr>
            <a:endParaRPr lang="es-ES" sz="1600" dirty="0" smtClean="0"/>
          </a:p>
          <a:p>
            <a:pPr>
              <a:buFont typeface="Arial" panose="020B0604020202020204" pitchFamily="34" charset="0"/>
              <a:buChar char="•"/>
            </a:pPr>
            <a:r>
              <a:rPr lang="es-ES" sz="1600" b="1" dirty="0" smtClean="0"/>
              <a:t>Actualización Dinámica:</a:t>
            </a:r>
            <a:r>
              <a:rPr lang="es-ES" sz="1600" dirty="0" smtClean="0"/>
              <a:t> Aunque la imagen es estática, la realidad es que los elementos con flechas se mueven, lo que permite monitorear el progreso de los pedidos en tiempo real.</a:t>
            </a:r>
          </a:p>
          <a:p>
            <a:pPr>
              <a:buFont typeface="Arial" panose="020B0604020202020204" pitchFamily="34" charset="0"/>
              <a:buChar char="•"/>
            </a:pPr>
            <a:endParaRPr lang="es-ES" sz="1600" dirty="0" smtClean="0"/>
          </a:p>
          <a:p>
            <a:pPr>
              <a:buFont typeface="Arial" panose="020B0604020202020204" pitchFamily="34" charset="0"/>
              <a:buChar char="•"/>
            </a:pPr>
            <a:r>
              <a:rPr lang="es-ES" sz="1600" b="1" dirty="0" smtClean="0"/>
              <a:t>Gestión Eficiente:</a:t>
            </a:r>
            <a:r>
              <a:rPr lang="es-ES" sz="1600" dirty="0" smtClean="0"/>
              <a:t> La disposición clara y organizada del tablero ayuda a visualizar fácilmente el estado actual de los pedidos y tomar decisiones informadas.</a:t>
            </a:r>
          </a:p>
          <a:p>
            <a:pPr>
              <a:buFont typeface="Arial" panose="020B0604020202020204" pitchFamily="34" charset="0"/>
              <a:buChar char="•"/>
            </a:pPr>
            <a:endParaRPr lang="es-ES" sz="1600" dirty="0" smtClean="0"/>
          </a:p>
          <a:p>
            <a:endParaRPr lang="es-ES" sz="1600" dirty="0" smtClean="0"/>
          </a:p>
          <a:p>
            <a:pPr algn="ctr"/>
            <a:r>
              <a:rPr lang="es-ES" sz="1600" b="1" dirty="0" smtClean="0"/>
              <a:t>Sugerencias:</a:t>
            </a:r>
          </a:p>
          <a:p>
            <a:pPr>
              <a:buFont typeface="Arial" panose="020B0604020202020204" pitchFamily="34" charset="0"/>
              <a:buChar char="•"/>
            </a:pPr>
            <a:r>
              <a:rPr lang="es-ES" sz="1600" b="1" dirty="0" smtClean="0"/>
              <a:t>Integración de Datos:</a:t>
            </a:r>
            <a:r>
              <a:rPr lang="es-ES" sz="1600" dirty="0" smtClean="0"/>
              <a:t> Asegúrate de que el tablero esté conectado a sistemas de gestión de inventarios y pedidos para reflejar actualizaciones precisas y oportunas.</a:t>
            </a:r>
          </a:p>
          <a:p>
            <a:pPr>
              <a:buFont typeface="Arial" panose="020B0604020202020204" pitchFamily="34" charset="0"/>
              <a:buChar char="•"/>
            </a:pPr>
            <a:endParaRPr lang="es-ES" sz="1600" dirty="0" smtClean="0"/>
          </a:p>
          <a:p>
            <a:pPr>
              <a:buFont typeface="Arial" panose="020B0604020202020204" pitchFamily="34" charset="0"/>
              <a:buChar char="•"/>
            </a:pPr>
            <a:r>
              <a:rPr lang="es-ES" sz="1600" b="1" dirty="0" smtClean="0"/>
              <a:t>Alertas Automatizadas:</a:t>
            </a:r>
            <a:r>
              <a:rPr lang="es-ES" sz="1600" dirty="0" smtClean="0"/>
              <a:t> Considera la implementación de alertas automatizadas para notificar al equipo sobre cualquier retraso o problema en las etapas críticas del proceso.</a:t>
            </a:r>
          </a:p>
          <a:p>
            <a:pPr>
              <a:buFont typeface="Arial" panose="020B0604020202020204" pitchFamily="34" charset="0"/>
              <a:buChar char="•"/>
            </a:pPr>
            <a:endParaRPr lang="es-ES" sz="1600" dirty="0" smtClean="0"/>
          </a:p>
          <a:p>
            <a:pPr>
              <a:buFont typeface="Arial" panose="020B0604020202020204" pitchFamily="34" charset="0"/>
              <a:buChar char="•"/>
            </a:pPr>
            <a:r>
              <a:rPr lang="es-ES" sz="1600" b="1" dirty="0" smtClean="0"/>
              <a:t>Optimización Visual:</a:t>
            </a:r>
            <a:r>
              <a:rPr lang="es-ES" sz="1600" dirty="0" smtClean="0"/>
              <a:t> Utiliza colores y gráficos para destacar rápidamente las áreas que requieren atención urgente</a:t>
            </a:r>
            <a:r>
              <a:rPr lang="es-ES" dirty="0" smtClean="0"/>
              <a:t>.</a:t>
            </a:r>
            <a:endParaRPr lang="es-ES" dirty="0"/>
          </a:p>
        </p:txBody>
      </p:sp>
    </p:spTree>
    <p:extLst>
      <p:ext uri="{BB962C8B-B14F-4D97-AF65-F5344CB8AC3E}">
        <p14:creationId xmlns:p14="http://schemas.microsoft.com/office/powerpoint/2010/main" val="4261377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425146" y="1169772"/>
            <a:ext cx="9144000" cy="4524315"/>
          </a:xfrm>
          <a:prstGeom prst="rect">
            <a:avLst/>
          </a:prstGeom>
          <a:solidFill>
            <a:schemeClr val="bg1">
              <a:lumMod val="95000"/>
            </a:schemeClr>
          </a:solidFill>
          <a:ln w="3175">
            <a:solidFill>
              <a:schemeClr val="tx1"/>
            </a:solidFill>
          </a:ln>
        </p:spPr>
        <p:txBody>
          <a:bodyPr wrap="square">
            <a:spAutoFit/>
          </a:bodyPr>
          <a:lstStyle/>
          <a:p>
            <a:pPr algn="ctr"/>
            <a:r>
              <a:rPr lang="es-ES" b="1" dirty="0" smtClean="0"/>
              <a:t>Plan para Explicar la Imagen en la Página Web</a:t>
            </a:r>
          </a:p>
          <a:p>
            <a:endParaRPr lang="es-ES" b="1" dirty="0"/>
          </a:p>
          <a:p>
            <a:endParaRPr lang="es-ES" b="1" dirty="0" smtClean="0"/>
          </a:p>
          <a:p>
            <a:endParaRPr lang="es-ES" b="1" dirty="0" smtClean="0"/>
          </a:p>
          <a:p>
            <a:endParaRPr lang="es-ES" b="1" dirty="0" smtClean="0"/>
          </a:p>
          <a:p>
            <a:pPr>
              <a:buFont typeface="+mj-lt"/>
              <a:buAutoNum type="arabicPeriod"/>
            </a:pPr>
            <a:r>
              <a:rPr lang="es-ES" b="1" dirty="0" smtClean="0"/>
              <a:t>Descripción General del Tablero</a:t>
            </a:r>
            <a:r>
              <a:rPr lang="es-ES" dirty="0" smtClean="0"/>
              <a:t>: Una breve explicación de qué es el tablero y cómo funciona.</a:t>
            </a:r>
          </a:p>
          <a:p>
            <a:pPr>
              <a:buFont typeface="+mj-lt"/>
              <a:buAutoNum type="arabicPeriod"/>
            </a:pPr>
            <a:endParaRPr lang="es-ES" dirty="0" smtClean="0"/>
          </a:p>
          <a:p>
            <a:pPr>
              <a:buFont typeface="+mj-lt"/>
              <a:buAutoNum type="arabicPeriod"/>
            </a:pPr>
            <a:r>
              <a:rPr lang="es-ES" b="1" dirty="0" smtClean="0"/>
              <a:t>Beneficios para Pymes</a:t>
            </a:r>
            <a:r>
              <a:rPr lang="es-ES" dirty="0" smtClean="0"/>
              <a:t>: Resaltar los beneficios específicos del sistema para pequeñas y medianas empresas.</a:t>
            </a:r>
          </a:p>
          <a:p>
            <a:pPr>
              <a:buFont typeface="+mj-lt"/>
              <a:buAutoNum type="arabicPeriod"/>
            </a:pPr>
            <a:endParaRPr lang="es-ES" dirty="0" smtClean="0"/>
          </a:p>
          <a:p>
            <a:pPr>
              <a:buFont typeface="+mj-lt"/>
              <a:buAutoNum type="arabicPeriod"/>
            </a:pPr>
            <a:r>
              <a:rPr lang="es-ES" b="1" dirty="0" smtClean="0"/>
              <a:t>Características Clave</a:t>
            </a:r>
            <a:r>
              <a:rPr lang="es-ES" dirty="0" smtClean="0"/>
              <a:t>: Describir las características más importantes, como la actualización casi en tiempo real, la integración de datos y la documentación detallada.</a:t>
            </a:r>
          </a:p>
          <a:p>
            <a:pPr>
              <a:buFont typeface="+mj-lt"/>
              <a:buAutoNum type="arabicPeriod"/>
            </a:pPr>
            <a:endParaRPr lang="es-ES" dirty="0" smtClean="0"/>
          </a:p>
          <a:p>
            <a:pPr>
              <a:buFont typeface="+mj-lt"/>
              <a:buAutoNum type="arabicPeriod"/>
            </a:pPr>
            <a:r>
              <a:rPr lang="es-ES" b="1" dirty="0" smtClean="0"/>
              <a:t>Visualización Atractiva</a:t>
            </a:r>
            <a:r>
              <a:rPr lang="es-ES" dirty="0" smtClean="0"/>
              <a:t>: Sugerencias para presentar la información de manera visualmente atractiva, incluyendo gráficos y diagramas.</a:t>
            </a:r>
          </a:p>
          <a:p>
            <a:endParaRPr lang="es-ES" dirty="0"/>
          </a:p>
        </p:txBody>
      </p:sp>
    </p:spTree>
    <p:extLst>
      <p:ext uri="{BB962C8B-B14F-4D97-AF65-F5344CB8AC3E}">
        <p14:creationId xmlns:p14="http://schemas.microsoft.com/office/powerpoint/2010/main" val="1736048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741407" y="631877"/>
            <a:ext cx="10972798" cy="5201424"/>
          </a:xfrm>
          <a:prstGeom prst="rect">
            <a:avLst/>
          </a:prstGeom>
          <a:solidFill>
            <a:schemeClr val="bg1">
              <a:lumMod val="95000"/>
            </a:schemeClr>
          </a:solidFill>
          <a:ln w="3175">
            <a:solidFill>
              <a:schemeClr val="tx1"/>
            </a:solidFill>
          </a:ln>
        </p:spPr>
        <p:txBody>
          <a:bodyPr wrap="square">
            <a:spAutoFit/>
          </a:bodyPr>
          <a:lstStyle/>
          <a:p>
            <a:pPr algn="ctr"/>
            <a:r>
              <a:rPr lang="es-ES" sz="1600" b="1" dirty="0" smtClean="0"/>
              <a:t>Descripción </a:t>
            </a:r>
            <a:r>
              <a:rPr lang="es-ES" sz="1600" b="1" dirty="0" smtClean="0"/>
              <a:t>General del </a:t>
            </a:r>
            <a:r>
              <a:rPr lang="es-ES" sz="1600" b="1" dirty="0" smtClean="0"/>
              <a:t>Tablero</a:t>
            </a:r>
          </a:p>
          <a:p>
            <a:pPr algn="ctr"/>
            <a:endParaRPr lang="es-ES" sz="1600" b="1" dirty="0" smtClean="0"/>
          </a:p>
          <a:p>
            <a:pPr marL="228600" indent="-228600">
              <a:buAutoNum type="arabicPeriod"/>
            </a:pPr>
            <a:endParaRPr lang="es-ES" sz="1200" b="1" dirty="0" smtClean="0"/>
          </a:p>
          <a:p>
            <a:r>
              <a:rPr lang="es-ES" sz="1200" dirty="0" smtClean="0"/>
              <a:t>El tablero de logística es una herramienta avanzada y visualmente dinámica diseñada para monitorizar y gestionar el flujo de pedidos con actualizaciones en intervalos de cinco minutos. Está estructurado para proporcionar una visión clara y organizada de todas las etapas del proceso logístico, desde la recepción inicial hasta la entrega final.</a:t>
            </a:r>
          </a:p>
          <a:p>
            <a:endParaRPr lang="es-ES" sz="1200" dirty="0" smtClean="0"/>
          </a:p>
          <a:p>
            <a:r>
              <a:rPr lang="es-ES" sz="1200" b="1" dirty="0" smtClean="0"/>
              <a:t>Componentes Principales del Tablero:</a:t>
            </a:r>
          </a:p>
          <a:p>
            <a:endParaRPr lang="es-ES" sz="1200" dirty="0" smtClean="0"/>
          </a:p>
          <a:p>
            <a:pPr>
              <a:buFont typeface="Arial" panose="020B0604020202020204" pitchFamily="34" charset="0"/>
              <a:buChar char="•"/>
            </a:pPr>
            <a:r>
              <a:rPr lang="es-ES" sz="1200" b="1" dirty="0" smtClean="0"/>
              <a:t>Stock Central Reventa</a:t>
            </a:r>
            <a:r>
              <a:rPr lang="es-ES" sz="1200" dirty="0" smtClean="0"/>
              <a:t>: Visualización de niveles de inventario para diversas categorías.</a:t>
            </a:r>
          </a:p>
          <a:p>
            <a:pPr>
              <a:buFont typeface="Arial" panose="020B0604020202020204" pitchFamily="34" charset="0"/>
              <a:buChar char="•"/>
            </a:pPr>
            <a:endParaRPr lang="es-ES" sz="1200" dirty="0" smtClean="0"/>
          </a:p>
          <a:p>
            <a:pPr>
              <a:buFont typeface="Arial" panose="020B0604020202020204" pitchFamily="34" charset="0"/>
              <a:buChar char="•"/>
            </a:pPr>
            <a:r>
              <a:rPr lang="es-ES" sz="1200" b="1" dirty="0" smtClean="0"/>
              <a:t>Recepción</a:t>
            </a:r>
            <a:r>
              <a:rPr lang="es-ES" sz="1200" dirty="0" smtClean="0"/>
              <a:t>: Registro de pedidos entrantes con detalles precisos de tiempo.</a:t>
            </a:r>
          </a:p>
          <a:p>
            <a:pPr>
              <a:buFont typeface="Arial" panose="020B0604020202020204" pitchFamily="34" charset="0"/>
              <a:buChar char="•"/>
            </a:pPr>
            <a:endParaRPr lang="es-ES" sz="1200" dirty="0" smtClean="0"/>
          </a:p>
          <a:p>
            <a:pPr>
              <a:buFont typeface="Arial" panose="020B0604020202020204" pitchFamily="34" charset="0"/>
              <a:buChar char="•"/>
            </a:pPr>
            <a:r>
              <a:rPr lang="es-ES" sz="1200" b="1" dirty="0" smtClean="0"/>
              <a:t>Control de Calidad, Clasificación, Embalaje y Etiquetado</a:t>
            </a:r>
            <a:r>
              <a:rPr lang="es-ES" sz="1200" dirty="0" smtClean="0"/>
              <a:t>: Procesos de verificación, organización y preparación de los pedidos, con sectores divididos en estados de llegada y autorización para salida.</a:t>
            </a:r>
          </a:p>
          <a:p>
            <a:pPr>
              <a:buFont typeface="Arial" panose="020B0604020202020204" pitchFamily="34" charset="0"/>
              <a:buChar char="•"/>
            </a:pPr>
            <a:endParaRPr lang="es-ES" sz="1200" dirty="0" smtClean="0"/>
          </a:p>
          <a:p>
            <a:pPr>
              <a:buFont typeface="Arial" panose="020B0604020202020204" pitchFamily="34" charset="0"/>
              <a:buChar char="•"/>
            </a:pPr>
            <a:r>
              <a:rPr lang="es-ES" sz="1200" b="1" dirty="0" smtClean="0"/>
              <a:t>Despacho y Entregas</a:t>
            </a:r>
            <a:r>
              <a:rPr lang="es-ES" sz="1200" dirty="0" smtClean="0"/>
              <a:t>: Gestión de los movimientos de pedidos hacia sus destinos finales.</a:t>
            </a:r>
          </a:p>
          <a:p>
            <a:r>
              <a:rPr lang="es-ES" sz="1200" dirty="0" smtClean="0"/>
              <a:t>El tablero utiliza una interfaz intuitiva con flechas y colores codificados que indican el movimiento y el estado de los pedidos. Cada sector está documentado con tiempos de espera, detalles de movimientos y operadores, garantizando un seguimiento preciso y eficiente de todas las operaciones.</a:t>
            </a:r>
          </a:p>
          <a:p>
            <a:endParaRPr lang="es-ES" sz="1200" dirty="0" smtClean="0"/>
          </a:p>
          <a:p>
            <a:r>
              <a:rPr lang="es-ES" sz="1200" b="1" dirty="0" smtClean="0"/>
              <a:t>Tiempos de Espera:</a:t>
            </a:r>
            <a:r>
              <a:rPr lang="es-ES" sz="1200" dirty="0" smtClean="0"/>
              <a:t> El sistema registra y monitoriza los tiempos de espera en cada sector y durante los desplazamientos. Esto incluye la hora de entrada y salida de cada movimiento, lo que permite identificar posibles cuellos de botella y optimizar el flujo de trabajo.</a:t>
            </a:r>
          </a:p>
          <a:p>
            <a:r>
              <a:rPr lang="es-ES" sz="1200" b="1" dirty="0" smtClean="0"/>
              <a:t>Adaptabilidad:</a:t>
            </a:r>
            <a:r>
              <a:rPr lang="es-ES" sz="1200" dirty="0" smtClean="0"/>
              <a:t> El tablero se adapta a cualquier escenario empresarial, lo que lo hace ideal para pymes con diversas configuraciones internas. Por ejemplo:</a:t>
            </a:r>
          </a:p>
          <a:p>
            <a:pPr>
              <a:buFont typeface="Arial" panose="020B0604020202020204" pitchFamily="34" charset="0"/>
              <a:buChar char="•"/>
            </a:pPr>
            <a:r>
              <a:rPr lang="es-ES" sz="1200" b="1" dirty="0" smtClean="0"/>
              <a:t>Escenarios de Mercadería de Reventa</a:t>
            </a:r>
            <a:r>
              <a:rPr lang="es-ES" sz="1200" dirty="0" smtClean="0"/>
              <a:t>: Gestión avanzada en el sector de Embalaje y Etiquetado, donde se maneja un stock secundario de insumos para satisfacer los pedidos que llegan a dicho sector.</a:t>
            </a:r>
          </a:p>
          <a:p>
            <a:pPr>
              <a:buFont typeface="Arial" panose="020B0604020202020204" pitchFamily="34" charset="0"/>
              <a:buChar char="•"/>
            </a:pPr>
            <a:r>
              <a:rPr lang="es-ES" sz="1200" b="1" dirty="0" smtClean="0"/>
              <a:t>Escenarios de Complejidad Variable</a:t>
            </a:r>
            <a:r>
              <a:rPr lang="es-ES" sz="1200" dirty="0" smtClean="0"/>
              <a:t>: Capacidad para manejar tanto situaciones simples como complejas, como el armado o </a:t>
            </a:r>
            <a:r>
              <a:rPr lang="es-ES" sz="1200" dirty="0" err="1" smtClean="0"/>
              <a:t>prearmado</a:t>
            </a:r>
            <a:r>
              <a:rPr lang="es-ES" sz="1200" dirty="0" smtClean="0"/>
              <a:t> de productos que se completan a través de múltiples sectores.</a:t>
            </a:r>
          </a:p>
          <a:p>
            <a:r>
              <a:rPr lang="es-ES" sz="1200" dirty="0" smtClean="0"/>
              <a:t>Esta flexibilidad asegura que cualquier pyme, independientemente de la complejidad de sus operaciones, pueda beneficiarse del sistema y optimizar sus procesos logísticos</a:t>
            </a:r>
            <a:endParaRPr lang="es-ES" sz="1200" dirty="0"/>
          </a:p>
        </p:txBody>
      </p:sp>
    </p:spTree>
    <p:extLst>
      <p:ext uri="{BB962C8B-B14F-4D97-AF65-F5344CB8AC3E}">
        <p14:creationId xmlns:p14="http://schemas.microsoft.com/office/powerpoint/2010/main" val="1134948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29512" y="665854"/>
            <a:ext cx="11623589" cy="5447645"/>
          </a:xfrm>
          <a:prstGeom prst="rect">
            <a:avLst/>
          </a:prstGeom>
          <a:solidFill>
            <a:schemeClr val="bg1">
              <a:lumMod val="95000"/>
            </a:schemeClr>
          </a:solidFill>
          <a:ln w="3175">
            <a:solidFill>
              <a:schemeClr val="tx1"/>
            </a:solidFill>
          </a:ln>
        </p:spPr>
        <p:txBody>
          <a:bodyPr wrap="square">
            <a:spAutoFit/>
          </a:bodyPr>
          <a:lstStyle/>
          <a:p>
            <a:pPr algn="ctr"/>
            <a:r>
              <a:rPr lang="es-ES" sz="1200" b="1" dirty="0" smtClean="0"/>
              <a:t>Beneficios para Pymes</a:t>
            </a:r>
          </a:p>
          <a:p>
            <a:pPr algn="ctr"/>
            <a:endParaRPr lang="es-ES" sz="1200" b="1" dirty="0"/>
          </a:p>
          <a:p>
            <a:pPr algn="ctr"/>
            <a:endParaRPr lang="es-ES" sz="1200" b="1" dirty="0" smtClean="0"/>
          </a:p>
          <a:p>
            <a:endParaRPr lang="es-ES" sz="1200" b="1" dirty="0" smtClean="0"/>
          </a:p>
          <a:p>
            <a:r>
              <a:rPr lang="es-ES" sz="1200" dirty="0" smtClean="0"/>
              <a:t>El sistema de gestión logística presenta múltiples beneficios específicos para pequeñas y medianas empresas (pymes):</a:t>
            </a:r>
          </a:p>
          <a:p>
            <a:endParaRPr lang="es-ES" sz="1200" dirty="0" smtClean="0"/>
          </a:p>
          <a:p>
            <a:endParaRPr lang="es-ES" sz="1200" dirty="0" smtClean="0"/>
          </a:p>
          <a:p>
            <a:pPr>
              <a:buFont typeface="+mj-lt"/>
              <a:buAutoNum type="arabicPeriod"/>
            </a:pPr>
            <a:r>
              <a:rPr lang="es-ES" sz="1200" b="1" dirty="0" smtClean="0"/>
              <a:t>Eficiencia Operativa:</a:t>
            </a:r>
            <a:endParaRPr lang="es-ES" sz="1200" dirty="0" smtClean="0"/>
          </a:p>
          <a:p>
            <a:pPr marL="742950" lvl="1" indent="-285750">
              <a:buFont typeface="+mj-lt"/>
              <a:buAutoNum type="arabicPeriod"/>
            </a:pPr>
            <a:r>
              <a:rPr lang="es-ES" sz="1200" b="1" dirty="0" smtClean="0"/>
              <a:t>Optimización de Procesos</a:t>
            </a:r>
            <a:r>
              <a:rPr lang="es-ES" sz="1200" dirty="0" smtClean="0"/>
              <a:t>: La monitorización y gestión en intervalos de cinco minutos permite identificar y solucionar rápidamente cuellos de botella, mejorando la eficiencia operativa.</a:t>
            </a:r>
          </a:p>
          <a:p>
            <a:pPr marL="742950" lvl="1" indent="-285750">
              <a:buFont typeface="+mj-lt"/>
              <a:buAutoNum type="arabicPeriod"/>
            </a:pPr>
            <a:r>
              <a:rPr lang="es-ES" sz="1200" b="1" dirty="0" smtClean="0"/>
              <a:t>Tiempos de Espera Registrados</a:t>
            </a:r>
            <a:r>
              <a:rPr lang="es-ES" sz="1200" dirty="0" smtClean="0"/>
              <a:t>: La capacidad de registrar y analizar los tiempos de espera en cada etapa y sector ayuda a optimizar el flujo de trabajo y reducir demoras.</a:t>
            </a:r>
          </a:p>
          <a:p>
            <a:pPr>
              <a:buFont typeface="+mj-lt"/>
              <a:buAutoNum type="arabicPeriod"/>
            </a:pPr>
            <a:r>
              <a:rPr lang="es-ES" sz="1200" b="1" dirty="0" smtClean="0"/>
              <a:t>Flexibilidad y Adaptabilidad:</a:t>
            </a:r>
            <a:endParaRPr lang="es-ES" sz="1200" dirty="0" smtClean="0"/>
          </a:p>
          <a:p>
            <a:pPr marL="742950" lvl="1" indent="-285750">
              <a:buFont typeface="+mj-lt"/>
              <a:buAutoNum type="arabicPeriod"/>
            </a:pPr>
            <a:r>
              <a:rPr lang="es-ES" sz="1200" b="1" dirty="0" smtClean="0"/>
              <a:t>Escenarios Personalizables</a:t>
            </a:r>
            <a:r>
              <a:rPr lang="es-ES" sz="1200" dirty="0" smtClean="0"/>
              <a:t>: El tablero se adapta a las necesidades específicas de cada pyme, permitiendo la gestión tanto de situaciones simples como complejas. Esto incluye la capacidad de manejar mercadería de reventa, insumos y partes para armado de productos.</a:t>
            </a:r>
          </a:p>
          <a:p>
            <a:pPr marL="742950" lvl="1" indent="-285750">
              <a:buFont typeface="+mj-lt"/>
              <a:buAutoNum type="arabicPeriod"/>
            </a:pPr>
            <a:r>
              <a:rPr lang="es-ES" sz="1200" b="1" dirty="0" smtClean="0"/>
              <a:t>Configuración Personalizable</a:t>
            </a:r>
            <a:r>
              <a:rPr lang="es-ES" sz="1200" dirty="0" smtClean="0"/>
              <a:t>: Las pymes pueden ajustar los sectores y etapas del tablero según su operación interna, asegurando que el sistema sea relevante y efectivo.</a:t>
            </a:r>
          </a:p>
          <a:p>
            <a:pPr>
              <a:buFont typeface="+mj-lt"/>
              <a:buAutoNum type="arabicPeriod"/>
            </a:pPr>
            <a:r>
              <a:rPr lang="es-ES" sz="1200" b="1" dirty="0" smtClean="0"/>
              <a:t>Visualización Clara y Eficaz:</a:t>
            </a:r>
            <a:endParaRPr lang="es-ES" sz="1200" dirty="0" smtClean="0"/>
          </a:p>
          <a:p>
            <a:pPr marL="742950" lvl="1" indent="-285750">
              <a:buFont typeface="+mj-lt"/>
              <a:buAutoNum type="arabicPeriod"/>
            </a:pPr>
            <a:r>
              <a:rPr lang="es-ES" sz="1200" b="1" dirty="0" smtClean="0"/>
              <a:t>Interfaz Intuitiva</a:t>
            </a:r>
            <a:r>
              <a:rPr lang="es-ES" sz="1200" dirty="0" smtClean="0"/>
              <a:t>: El uso de flechas, colores codificados y una disposición clara facilita la comprensión del estado de los pedidos y los movimientos, mejorando la toma de decisiones.</a:t>
            </a:r>
          </a:p>
          <a:p>
            <a:pPr marL="742950" lvl="1" indent="-285750">
              <a:buFont typeface="+mj-lt"/>
              <a:buAutoNum type="arabicPeriod"/>
            </a:pPr>
            <a:r>
              <a:rPr lang="es-ES" sz="1200" b="1" dirty="0" smtClean="0"/>
              <a:t>Actualización Dinámica</a:t>
            </a:r>
            <a:r>
              <a:rPr lang="es-ES" sz="1200" dirty="0" smtClean="0"/>
              <a:t>: Las actualizaciones frecuentes permiten una visión casi en tiempo real del flujo de pedidos, garantizando que los gerentes y equipos tengan siempre la información más reciente.</a:t>
            </a:r>
          </a:p>
          <a:p>
            <a:pPr>
              <a:buFont typeface="+mj-lt"/>
              <a:buAutoNum type="arabicPeriod"/>
            </a:pPr>
            <a:r>
              <a:rPr lang="es-ES" sz="1200" b="1" dirty="0" smtClean="0"/>
              <a:t>Documentación y Seguimiento:</a:t>
            </a:r>
            <a:endParaRPr lang="es-ES" sz="1200" dirty="0" smtClean="0"/>
          </a:p>
          <a:p>
            <a:pPr marL="742950" lvl="1" indent="-285750">
              <a:buFont typeface="+mj-lt"/>
              <a:buAutoNum type="arabicPeriod"/>
            </a:pPr>
            <a:r>
              <a:rPr lang="es-ES" sz="1200" b="1" dirty="0" smtClean="0"/>
              <a:t>Registros Detallados</a:t>
            </a:r>
            <a:r>
              <a:rPr lang="es-ES" sz="1200" dirty="0" smtClean="0"/>
              <a:t>: Cada movimiento está documentado con números de movimiento, operadores, fechas y horas de entrada y salida, lo que facilita el seguimiento y la auditoría de los pedidos.</a:t>
            </a:r>
          </a:p>
          <a:p>
            <a:pPr marL="742950" lvl="1" indent="-285750">
              <a:buFont typeface="+mj-lt"/>
              <a:buAutoNum type="arabicPeriod"/>
            </a:pPr>
            <a:r>
              <a:rPr lang="es-ES" sz="1200" b="1" dirty="0" smtClean="0"/>
              <a:t>Trazabilidad Completa</a:t>
            </a:r>
            <a:r>
              <a:rPr lang="es-ES" sz="1200" dirty="0" smtClean="0"/>
              <a:t>: La trazabilidad detallada de los pedidos ayuda a mantener el control y la transparencia en todas las etapas del proceso logístico.</a:t>
            </a:r>
          </a:p>
          <a:p>
            <a:pPr>
              <a:buFont typeface="+mj-lt"/>
              <a:buAutoNum type="arabicPeriod"/>
            </a:pPr>
            <a:r>
              <a:rPr lang="es-ES" sz="1200" b="1" dirty="0" smtClean="0"/>
              <a:t>Mejora Continua:</a:t>
            </a:r>
            <a:endParaRPr lang="es-ES" sz="1200" dirty="0" smtClean="0"/>
          </a:p>
          <a:p>
            <a:pPr marL="742950" lvl="1" indent="-285750">
              <a:buFont typeface="+mj-lt"/>
              <a:buAutoNum type="arabicPeriod"/>
            </a:pPr>
            <a:r>
              <a:rPr lang="es-ES" sz="1200" b="1" dirty="0" smtClean="0"/>
              <a:t>Identificación de Áreas de Mejora</a:t>
            </a:r>
            <a:r>
              <a:rPr lang="es-ES" sz="1200" dirty="0" smtClean="0"/>
              <a:t>: El análisis de datos y la identificación de patrones permiten a las pymes implementar mejoras continuas en sus procesos logísticos, aumentando la eficiencia y reduciendo costos.</a:t>
            </a:r>
          </a:p>
          <a:p>
            <a:r>
              <a:rPr lang="es-ES" sz="1200" dirty="0" smtClean="0"/>
              <a:t>Estos beneficios aseguran que cualquier pyme, independientemente de su tamaño o complejidad operativa, pueda mejorar significativamente su gestión logística y optimizar sus procesos internos.</a:t>
            </a:r>
            <a:endParaRPr lang="es-ES" sz="1200" dirty="0"/>
          </a:p>
        </p:txBody>
      </p:sp>
    </p:spTree>
    <p:extLst>
      <p:ext uri="{BB962C8B-B14F-4D97-AF65-F5344CB8AC3E}">
        <p14:creationId xmlns:p14="http://schemas.microsoft.com/office/powerpoint/2010/main" val="1815006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18983" y="645770"/>
            <a:ext cx="11368216" cy="6001643"/>
          </a:xfrm>
          <a:prstGeom prst="rect">
            <a:avLst/>
          </a:prstGeom>
          <a:solidFill>
            <a:schemeClr val="bg1">
              <a:lumMod val="95000"/>
            </a:schemeClr>
          </a:solidFill>
          <a:ln w="3175">
            <a:solidFill>
              <a:schemeClr val="tx1"/>
            </a:solidFill>
          </a:ln>
        </p:spPr>
        <p:txBody>
          <a:bodyPr wrap="square">
            <a:spAutoFit/>
          </a:bodyPr>
          <a:lstStyle/>
          <a:p>
            <a:pPr algn="ctr"/>
            <a:r>
              <a:rPr lang="es-ES" sz="1200" b="1" dirty="0" smtClean="0"/>
              <a:t>Características Clave</a:t>
            </a:r>
          </a:p>
          <a:p>
            <a:pPr algn="ctr"/>
            <a:endParaRPr lang="es-ES" sz="1200" b="1" dirty="0" smtClean="0"/>
          </a:p>
          <a:p>
            <a:endParaRPr lang="es-ES" sz="1200" b="1" dirty="0" smtClean="0"/>
          </a:p>
          <a:p>
            <a:endParaRPr lang="es-ES" sz="1200" b="1" dirty="0" smtClean="0"/>
          </a:p>
          <a:p>
            <a:r>
              <a:rPr lang="es-ES" sz="1200" dirty="0" smtClean="0"/>
              <a:t>El sistema de gestión logística destaca por sus características innovadoras y altamente funcionales que aseguran una operación eficiente y efectiva:</a:t>
            </a:r>
          </a:p>
          <a:p>
            <a:endParaRPr lang="es-ES" sz="1200" dirty="0" smtClean="0"/>
          </a:p>
          <a:p>
            <a:pPr>
              <a:buFont typeface="+mj-lt"/>
              <a:buAutoNum type="arabicPeriod"/>
            </a:pPr>
            <a:r>
              <a:rPr lang="es-ES" sz="1200" b="1" dirty="0" smtClean="0"/>
              <a:t>Actualización Casi en Tiempo Real:</a:t>
            </a:r>
            <a:endParaRPr lang="es-ES" sz="1200" dirty="0" smtClean="0"/>
          </a:p>
          <a:p>
            <a:pPr marL="742950" lvl="1" indent="-285750">
              <a:buFont typeface="+mj-lt"/>
              <a:buAutoNum type="arabicPeriod"/>
            </a:pPr>
            <a:r>
              <a:rPr lang="es-ES" sz="1200" b="1" dirty="0" smtClean="0"/>
              <a:t>Intervalos de Cinco Minutos:</a:t>
            </a:r>
            <a:r>
              <a:rPr lang="es-ES" sz="1200" dirty="0" smtClean="0"/>
              <a:t> El tablero se actualiza cada cinco minutos, proporcionando información casi en tiempo real sobre el estado y movimiento de los pedidos.</a:t>
            </a:r>
          </a:p>
          <a:p>
            <a:pPr marL="742950" lvl="1" indent="-285750">
              <a:buFont typeface="+mj-lt"/>
              <a:buAutoNum type="arabicPeriod"/>
            </a:pPr>
            <a:r>
              <a:rPr lang="es-ES" sz="1200" b="1" dirty="0" smtClean="0"/>
              <a:t>Monitoreo Continuo:</a:t>
            </a:r>
            <a:r>
              <a:rPr lang="es-ES" sz="1200" dirty="0" smtClean="0"/>
              <a:t> Este intervalo de actualización permite a las pymes tomar decisiones informadas y rápidas, mejorando la capacidad de respuesta a cualquier eventualidad.</a:t>
            </a:r>
          </a:p>
          <a:p>
            <a:pPr>
              <a:buFont typeface="+mj-lt"/>
              <a:buAutoNum type="arabicPeriod"/>
            </a:pPr>
            <a:r>
              <a:rPr lang="es-ES" sz="1200" b="1" dirty="0" smtClean="0"/>
              <a:t>Integración de Datos:</a:t>
            </a:r>
            <a:endParaRPr lang="es-ES" sz="1200" dirty="0" smtClean="0"/>
          </a:p>
          <a:p>
            <a:pPr marL="742950" lvl="1" indent="-285750">
              <a:buFont typeface="+mj-lt"/>
              <a:buAutoNum type="arabicPeriod"/>
            </a:pPr>
            <a:r>
              <a:rPr lang="es-ES" sz="1200" b="1" dirty="0" smtClean="0"/>
              <a:t>Base de Datos </a:t>
            </a:r>
            <a:r>
              <a:rPr lang="es-ES" sz="1200" b="1" dirty="0" err="1" smtClean="0"/>
              <a:t>MySQL</a:t>
            </a:r>
            <a:r>
              <a:rPr lang="es-ES" sz="1200" b="1" dirty="0" smtClean="0"/>
              <a:t>:</a:t>
            </a:r>
            <a:r>
              <a:rPr lang="es-ES" sz="1200" dirty="0" smtClean="0"/>
              <a:t> Toda la información se extrae de una base de datos </a:t>
            </a:r>
            <a:r>
              <a:rPr lang="es-ES" sz="1200" dirty="0" err="1" smtClean="0"/>
              <a:t>MySQL</a:t>
            </a:r>
            <a:r>
              <a:rPr lang="es-ES" sz="1200" dirty="0" smtClean="0"/>
              <a:t>, que centraliza y almacena los datos de movimientos y transacciones reales.</a:t>
            </a:r>
          </a:p>
          <a:p>
            <a:pPr marL="742950" lvl="1" indent="-285750">
              <a:buFont typeface="+mj-lt"/>
              <a:buAutoNum type="arabicPeriod"/>
            </a:pPr>
            <a:r>
              <a:rPr lang="es-ES" sz="1200" b="1" dirty="0" smtClean="0"/>
              <a:t>Plataforma de Menú:</a:t>
            </a:r>
            <a:r>
              <a:rPr lang="es-ES" sz="1200" dirty="0" smtClean="0"/>
              <a:t> Los usuarios del sistema pueden ingresar y actualizar pedidos, órdenes de producción y documentos de desplazamiento a través de una plataforma de menú intuitiva y fácil de usar.</a:t>
            </a:r>
          </a:p>
          <a:p>
            <a:pPr>
              <a:buFont typeface="+mj-lt"/>
              <a:buAutoNum type="arabicPeriod"/>
            </a:pPr>
            <a:r>
              <a:rPr lang="es-ES" sz="1200" b="1" dirty="0" smtClean="0"/>
              <a:t>Documentación Detallada:</a:t>
            </a:r>
            <a:endParaRPr lang="es-ES" sz="1200" dirty="0" smtClean="0"/>
          </a:p>
          <a:p>
            <a:pPr marL="742950" lvl="1" indent="-285750">
              <a:buFont typeface="+mj-lt"/>
              <a:buAutoNum type="arabicPeriod"/>
            </a:pPr>
            <a:r>
              <a:rPr lang="es-ES" sz="1200" b="1" dirty="0" smtClean="0"/>
              <a:t>Registros Precisos:</a:t>
            </a:r>
            <a:r>
              <a:rPr lang="es-ES" sz="1200" dirty="0" smtClean="0"/>
              <a:t> Cada movimiento de los pedidos está documentado con detalles como número de movimiento, operador, fecha, hora de entrada y salida, lo que facilita el seguimiento y la auditoría.</a:t>
            </a:r>
          </a:p>
          <a:p>
            <a:pPr marL="742950" lvl="1" indent="-285750">
              <a:buFont typeface="+mj-lt"/>
              <a:buAutoNum type="arabicPeriod"/>
            </a:pPr>
            <a:r>
              <a:rPr lang="es-ES" sz="1200" b="1" dirty="0" smtClean="0"/>
              <a:t>Tiempos de Espera:</a:t>
            </a:r>
            <a:r>
              <a:rPr lang="es-ES" sz="1200" dirty="0" smtClean="0"/>
              <a:t> El sistema registra los tiempos de espera en cada sector y durante los desplazamientos, permitiendo identificar y solucionar posibles cuellos de botella.</a:t>
            </a:r>
          </a:p>
          <a:p>
            <a:pPr>
              <a:buFont typeface="+mj-lt"/>
              <a:buAutoNum type="arabicPeriod"/>
            </a:pPr>
            <a:r>
              <a:rPr lang="es-ES" sz="1200" b="1" dirty="0" smtClean="0"/>
              <a:t>Interfaz Intuitiva:</a:t>
            </a:r>
            <a:endParaRPr lang="es-ES" sz="1200" dirty="0" smtClean="0"/>
          </a:p>
          <a:p>
            <a:pPr marL="742950" lvl="1" indent="-285750">
              <a:buFont typeface="+mj-lt"/>
              <a:buAutoNum type="arabicPeriod"/>
            </a:pPr>
            <a:r>
              <a:rPr lang="es-ES" sz="1200" b="1" dirty="0" smtClean="0"/>
              <a:t>Visualización Clara:</a:t>
            </a:r>
            <a:r>
              <a:rPr lang="es-ES" sz="1200" dirty="0" smtClean="0"/>
              <a:t> El tablero utiliza flechas y colores codificados para mostrar el estado y movimiento de los pedidos, facilitando la comprensión y la toma de decisiones.</a:t>
            </a:r>
          </a:p>
          <a:p>
            <a:pPr marL="742950" lvl="1" indent="-285750">
              <a:buFont typeface="+mj-lt"/>
              <a:buAutoNum type="arabicPeriod"/>
            </a:pPr>
            <a:r>
              <a:rPr lang="es-ES" sz="1200" b="1" dirty="0" smtClean="0"/>
              <a:t>Segmentación de Sectores:</a:t>
            </a:r>
            <a:r>
              <a:rPr lang="es-ES" sz="1200" dirty="0" smtClean="0"/>
              <a:t> Los sectores están claramente divididos y organizados, lo que permite una visión detallada de cada etapa del proceso logístico.</a:t>
            </a:r>
          </a:p>
          <a:p>
            <a:pPr>
              <a:buFont typeface="+mj-lt"/>
              <a:buAutoNum type="arabicPeriod"/>
            </a:pPr>
            <a:r>
              <a:rPr lang="es-ES" sz="1200" b="1" dirty="0" smtClean="0"/>
              <a:t>Adaptabilidad:</a:t>
            </a:r>
            <a:endParaRPr lang="es-ES" sz="1200" dirty="0" smtClean="0"/>
          </a:p>
          <a:p>
            <a:pPr marL="742950" lvl="1" indent="-285750">
              <a:buFont typeface="+mj-lt"/>
              <a:buAutoNum type="arabicPeriod"/>
            </a:pPr>
            <a:r>
              <a:rPr lang="es-ES" sz="1200" b="1" dirty="0" smtClean="0"/>
              <a:t>Escenarios Personalizables:</a:t>
            </a:r>
            <a:r>
              <a:rPr lang="es-ES" sz="1200" dirty="0" smtClean="0"/>
              <a:t> El tablero se adapta a diferentes escenarios empresariales, desde situaciones simples hasta complejas, permitiendo a las pymes personalizarlo según sus necesidades específicas.</a:t>
            </a:r>
          </a:p>
          <a:p>
            <a:pPr marL="742950" lvl="1" indent="-285750">
              <a:buFont typeface="+mj-lt"/>
              <a:buAutoNum type="arabicPeriod"/>
            </a:pPr>
            <a:r>
              <a:rPr lang="es-ES" sz="1200" b="1" dirty="0" smtClean="0"/>
              <a:t>Flexibilidad Operativa:</a:t>
            </a:r>
            <a:r>
              <a:rPr lang="es-ES" sz="1200" dirty="0" smtClean="0"/>
              <a:t> La capacidad de manejar mercadería de reventa, insumos y partes para armado de productos asegura que el sistema sea relevante y efectivo para cualquier configuración operativa.</a:t>
            </a:r>
          </a:p>
          <a:p>
            <a:pPr marL="742950" lvl="1" indent="-285750">
              <a:buFont typeface="+mj-lt"/>
              <a:buAutoNum type="arabicPeriod"/>
            </a:pPr>
            <a:endParaRPr lang="es-ES" sz="1200" dirty="0" smtClean="0"/>
          </a:p>
          <a:p>
            <a:pPr marL="742950" lvl="1" indent="-285750">
              <a:buFont typeface="+mj-lt"/>
              <a:buAutoNum type="arabicPeriod"/>
            </a:pPr>
            <a:endParaRPr lang="es-ES" sz="1200" dirty="0" smtClean="0"/>
          </a:p>
          <a:p>
            <a:r>
              <a:rPr lang="es-ES" sz="1200" dirty="0" smtClean="0"/>
              <a:t>Estas características clave aseguran que el sistema no solo sea eficiente y efectivo, sino también flexible y adaptable a las necesidades específicas de cada pyme, mejorando significativamente su gestión logística.</a:t>
            </a:r>
            <a:endParaRPr lang="es-ES" sz="1200" dirty="0"/>
          </a:p>
        </p:txBody>
      </p:sp>
    </p:spTree>
    <p:extLst>
      <p:ext uri="{BB962C8B-B14F-4D97-AF65-F5344CB8AC3E}">
        <p14:creationId xmlns:p14="http://schemas.microsoft.com/office/powerpoint/2010/main" val="2064958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92533" y="513684"/>
            <a:ext cx="10287320" cy="6001643"/>
          </a:xfrm>
          <a:prstGeom prst="rect">
            <a:avLst/>
          </a:prstGeom>
          <a:solidFill>
            <a:schemeClr val="bg1">
              <a:lumMod val="95000"/>
            </a:schemeClr>
          </a:solidFill>
          <a:ln>
            <a:solidFill>
              <a:schemeClr val="bg1">
                <a:lumMod val="95000"/>
              </a:schemeClr>
            </a:solidFill>
          </a:ln>
        </p:spPr>
        <p:txBody>
          <a:bodyPr wrap="square">
            <a:spAutoFit/>
          </a:bodyPr>
          <a:lstStyle/>
          <a:p>
            <a:pPr algn="ctr"/>
            <a:r>
              <a:rPr lang="es-ES" sz="1200" b="1" dirty="0" smtClean="0"/>
              <a:t>Visualización Atractiva</a:t>
            </a:r>
          </a:p>
          <a:p>
            <a:pPr algn="ctr"/>
            <a:endParaRPr lang="es-ES" sz="1200" b="1" dirty="0" smtClean="0"/>
          </a:p>
          <a:p>
            <a:endParaRPr lang="es-ES" sz="1200" b="1" dirty="0" smtClean="0"/>
          </a:p>
          <a:p>
            <a:r>
              <a:rPr lang="es-ES" sz="1200" dirty="0" smtClean="0"/>
              <a:t>Presentar la información de manera visualmente atractiva es crucial para captar la atención de los potenciales clientes y asegurar que comprendan fácilmente los beneficios y características del sistema. Aquí tienes algunas sugerencias:</a:t>
            </a:r>
          </a:p>
          <a:p>
            <a:endParaRPr lang="es-ES" sz="1200" dirty="0" smtClean="0"/>
          </a:p>
          <a:p>
            <a:pPr>
              <a:buFont typeface="+mj-lt"/>
              <a:buAutoNum type="arabicPeriod"/>
            </a:pPr>
            <a:r>
              <a:rPr lang="es-ES" sz="1200" b="1" dirty="0" smtClean="0"/>
              <a:t>Gráficos y Diagramas:</a:t>
            </a:r>
            <a:endParaRPr lang="es-ES" sz="1200" dirty="0" smtClean="0"/>
          </a:p>
          <a:p>
            <a:pPr marL="742950" lvl="1" indent="-285750">
              <a:buFont typeface="+mj-lt"/>
              <a:buAutoNum type="arabicPeriod"/>
            </a:pPr>
            <a:r>
              <a:rPr lang="es-ES" sz="1200" b="1" dirty="0" smtClean="0"/>
              <a:t>Diagramas de Flujo:</a:t>
            </a:r>
            <a:r>
              <a:rPr lang="es-ES" sz="1200" dirty="0" smtClean="0"/>
              <a:t> Utiliza diagramas de flujo para mostrar el movimiento de los pedidos a través de las diferentes etapas del proceso logístico. Incluye íconos y flechas claras para representar cada sector y su conexión.</a:t>
            </a:r>
          </a:p>
          <a:p>
            <a:pPr marL="742950" lvl="1" indent="-285750">
              <a:buFont typeface="+mj-lt"/>
              <a:buAutoNum type="arabicPeriod"/>
            </a:pPr>
            <a:r>
              <a:rPr lang="es-ES" sz="1200" b="1" dirty="0" smtClean="0"/>
              <a:t>Gráficos de Barras y Pasteles:</a:t>
            </a:r>
            <a:r>
              <a:rPr lang="es-ES" sz="1200" dirty="0" smtClean="0"/>
              <a:t> Muestra estadísticas clave, como tiempos de espera promedio, volúmenes de pedidos por sector y eficiencia operativa, mediante gráficos de barras y pasteles. Estos gráficos son fáciles de entender y visualmente atractivos.</a:t>
            </a:r>
          </a:p>
          <a:p>
            <a:pPr>
              <a:buFont typeface="+mj-lt"/>
              <a:buAutoNum type="arabicPeriod"/>
            </a:pPr>
            <a:r>
              <a:rPr lang="es-ES" sz="1200" b="1" dirty="0" smtClean="0"/>
              <a:t>Iconografía y Colores:</a:t>
            </a:r>
            <a:endParaRPr lang="es-ES" sz="1200" dirty="0" smtClean="0"/>
          </a:p>
          <a:p>
            <a:pPr marL="742950" lvl="1" indent="-285750">
              <a:buFont typeface="+mj-lt"/>
              <a:buAutoNum type="arabicPeriod"/>
            </a:pPr>
            <a:r>
              <a:rPr lang="es-ES" sz="1200" b="1" dirty="0" smtClean="0"/>
              <a:t>Íconos Claros:</a:t>
            </a:r>
            <a:r>
              <a:rPr lang="es-ES" sz="1200" dirty="0" smtClean="0"/>
              <a:t> Usa íconos intuitivos para representar cada sector y etapa del proceso. Esto ayuda a los usuarios a identificar rápidamente la información relevante.</a:t>
            </a:r>
          </a:p>
          <a:p>
            <a:pPr marL="742950" lvl="1" indent="-285750">
              <a:buFont typeface="+mj-lt"/>
              <a:buAutoNum type="arabicPeriod"/>
            </a:pPr>
            <a:r>
              <a:rPr lang="es-ES" sz="1200" b="1" dirty="0" smtClean="0"/>
              <a:t>Colores Codificados:</a:t>
            </a:r>
            <a:r>
              <a:rPr lang="es-ES" sz="1200" dirty="0" smtClean="0"/>
              <a:t> Utiliza colores codificados para diferenciar claramente los estados de los pedidos (</a:t>
            </a:r>
            <a:r>
              <a:rPr lang="es-ES" sz="1200" dirty="0" err="1" smtClean="0"/>
              <a:t>e.g</a:t>
            </a:r>
            <a:r>
              <a:rPr lang="es-ES" sz="1200" dirty="0" smtClean="0"/>
              <a:t>., en proceso, completado, en espera). Los colores deben ser consistentes y fáciles de distinguir.</a:t>
            </a:r>
          </a:p>
          <a:p>
            <a:pPr>
              <a:buFont typeface="+mj-lt"/>
              <a:buAutoNum type="arabicPeriod"/>
            </a:pPr>
            <a:r>
              <a:rPr lang="es-ES" sz="1200" b="1" dirty="0" smtClean="0"/>
              <a:t>Interfaz de Usuario:</a:t>
            </a:r>
            <a:endParaRPr lang="es-ES" sz="1200" dirty="0" smtClean="0"/>
          </a:p>
          <a:p>
            <a:pPr marL="742950" lvl="1" indent="-285750">
              <a:buFont typeface="+mj-lt"/>
              <a:buAutoNum type="arabicPeriod"/>
            </a:pPr>
            <a:r>
              <a:rPr lang="es-ES" sz="1200" b="1" dirty="0" smtClean="0"/>
              <a:t>Diseño Intuitivo:</a:t>
            </a:r>
            <a:r>
              <a:rPr lang="es-ES" sz="1200" dirty="0" smtClean="0"/>
              <a:t> Asegúrate de que la interfaz sea limpia y fácil de navegar. Evita el exceso de información en una sola pantalla y utiliza espacio en blanco para mejorar la legibilidad.</a:t>
            </a:r>
          </a:p>
          <a:p>
            <a:pPr marL="742950" lvl="1" indent="-285750">
              <a:buFont typeface="+mj-lt"/>
              <a:buAutoNum type="arabicPeriod"/>
            </a:pPr>
            <a:r>
              <a:rPr lang="es-ES" sz="1200" b="1" dirty="0" smtClean="0"/>
              <a:t>Actualización Dinámica:</a:t>
            </a:r>
            <a:r>
              <a:rPr lang="es-ES" sz="1200" dirty="0" smtClean="0"/>
              <a:t> Destaca la capacidad del sistema de actualizarse cada cinco minutos para proporcionar información casi en tiempo real. Utiliza animaciones suaves para mostrar el movimiento de los pedidos.</a:t>
            </a:r>
          </a:p>
          <a:p>
            <a:pPr>
              <a:buFont typeface="+mj-lt"/>
              <a:buAutoNum type="arabicPeriod"/>
            </a:pPr>
            <a:r>
              <a:rPr lang="es-ES" sz="1200" b="1" dirty="0" smtClean="0"/>
              <a:t>Ejemplos y Casos de Uso:</a:t>
            </a:r>
            <a:endParaRPr lang="es-ES" sz="1200" dirty="0" smtClean="0"/>
          </a:p>
          <a:p>
            <a:pPr marL="742950" lvl="1" indent="-285750">
              <a:buFont typeface="+mj-lt"/>
              <a:buAutoNum type="arabicPeriod"/>
            </a:pPr>
            <a:r>
              <a:rPr lang="es-ES" sz="1200" b="1" dirty="0" smtClean="0"/>
              <a:t>Vídeos y Animaciones:</a:t>
            </a:r>
            <a:r>
              <a:rPr lang="es-ES" sz="1200" dirty="0" smtClean="0"/>
              <a:t> Incluye vídeos cortos o animaciones que muestren el tablero en acción. Esto permite a los potenciales clientes ver cómo funciona el sistema en tiempo real y cómo se benefician las pymes.</a:t>
            </a:r>
          </a:p>
          <a:p>
            <a:pPr marL="742950" lvl="1" indent="-285750">
              <a:buFont typeface="+mj-lt"/>
              <a:buAutoNum type="arabicPeriod"/>
            </a:pPr>
            <a:r>
              <a:rPr lang="es-ES" sz="1200" b="1" dirty="0" smtClean="0"/>
              <a:t>Capturas de Pantalla:</a:t>
            </a:r>
            <a:r>
              <a:rPr lang="es-ES" sz="1200" dirty="0" smtClean="0"/>
              <a:t> Muestra capturas de pantalla del tablero en diferentes etapas y escenarios para que los clientes puedan visualizar cómo se adapta a diversas situaciones.</a:t>
            </a:r>
          </a:p>
          <a:p>
            <a:pPr>
              <a:buFont typeface="+mj-lt"/>
              <a:buAutoNum type="arabicPeriod"/>
            </a:pPr>
            <a:r>
              <a:rPr lang="es-ES" sz="1200" b="1" dirty="0" smtClean="0"/>
              <a:t>Historias de Clientes:</a:t>
            </a:r>
            <a:endParaRPr lang="es-ES" sz="1200" dirty="0" smtClean="0"/>
          </a:p>
          <a:p>
            <a:pPr marL="742950" lvl="1" indent="-285750">
              <a:buFont typeface="+mj-lt"/>
              <a:buAutoNum type="arabicPeriod"/>
            </a:pPr>
            <a:r>
              <a:rPr lang="es-ES" sz="1200" b="1" dirty="0" smtClean="0"/>
              <a:t>Testimonios:</a:t>
            </a:r>
            <a:r>
              <a:rPr lang="es-ES" sz="1200" dirty="0" smtClean="0"/>
              <a:t> Incluye testimonios de clientes actuales que destaquen los beneficios y mejoras obtenidas al utilizar el sistema.</a:t>
            </a:r>
          </a:p>
          <a:p>
            <a:pPr marL="742950" lvl="1" indent="-285750">
              <a:buFont typeface="+mj-lt"/>
              <a:buAutoNum type="arabicPeriod"/>
            </a:pPr>
            <a:r>
              <a:rPr lang="es-ES" sz="1200" b="1" dirty="0" smtClean="0"/>
              <a:t>Casos de Éxito:</a:t>
            </a:r>
            <a:r>
              <a:rPr lang="es-ES" sz="1200" dirty="0" smtClean="0"/>
              <a:t> Presenta casos de éxito con ejemplos específicos de cómo el sistema ha optimizado las operaciones logísticas de otras pymes.</a:t>
            </a:r>
          </a:p>
          <a:p>
            <a:pPr marL="742950" lvl="1" indent="-285750">
              <a:buFont typeface="+mj-lt"/>
              <a:buAutoNum type="arabicPeriod"/>
            </a:pPr>
            <a:endParaRPr lang="es-ES" sz="1200" dirty="0" smtClean="0"/>
          </a:p>
          <a:p>
            <a:r>
              <a:rPr lang="es-ES" sz="1200" dirty="0" smtClean="0"/>
              <a:t>Estas sugerencias ayudarán a presentar tu sistema de gestión logística de manera visualmente atractiva y efectiva, capturando el interés de los potenciales clientes y destacando las ventajas y características clave del sistema.</a:t>
            </a:r>
            <a:endParaRPr lang="es-ES" sz="1200" dirty="0"/>
          </a:p>
        </p:txBody>
      </p:sp>
    </p:spTree>
    <p:extLst>
      <p:ext uri="{BB962C8B-B14F-4D97-AF65-F5344CB8AC3E}">
        <p14:creationId xmlns:p14="http://schemas.microsoft.com/office/powerpoint/2010/main" val="307104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972065" y="1859340"/>
            <a:ext cx="9827740" cy="2862322"/>
          </a:xfrm>
          <a:prstGeom prst="rect">
            <a:avLst/>
          </a:prstGeom>
          <a:solidFill>
            <a:schemeClr val="accent6">
              <a:lumMod val="20000"/>
              <a:lumOff val="80000"/>
            </a:schemeClr>
          </a:solidFill>
          <a:ln w="3175">
            <a:solidFill>
              <a:schemeClr val="tx1"/>
            </a:solidFill>
          </a:ln>
        </p:spPr>
        <p:txBody>
          <a:bodyPr wrap="square">
            <a:spAutoFit/>
          </a:bodyPr>
          <a:lstStyle/>
          <a:p>
            <a:pPr algn="ctr"/>
            <a:r>
              <a:rPr lang="es-ES" b="1" dirty="0" smtClean="0"/>
              <a:t>Explora Nuestro Tablero de Gestión Logística</a:t>
            </a:r>
          </a:p>
          <a:p>
            <a:pPr algn="ctr"/>
            <a:endParaRPr lang="es-ES" b="1" dirty="0" smtClean="0"/>
          </a:p>
          <a:p>
            <a:r>
              <a:rPr lang="es-ES" b="1" dirty="0" smtClean="0"/>
              <a:t>Opción 1: URL Directa</a:t>
            </a:r>
            <a:r>
              <a:rPr lang="es-ES" dirty="0" smtClean="0"/>
              <a:t> Experimenta nuestro tablero en tiempo real. Observa cómo se actualiza cada cinco minutos y explora todas sus funcionalidades de forma interactiva. Antes de acceder, te pediremos algunos datos básicos para poder ofrecerte una mejor experiencia. [Enlace al Tablero en Tiempo Real]</a:t>
            </a:r>
          </a:p>
          <a:p>
            <a:endParaRPr lang="es-ES" dirty="0"/>
          </a:p>
          <a:p>
            <a:endParaRPr lang="es-ES" dirty="0" smtClean="0"/>
          </a:p>
          <a:p>
            <a:r>
              <a:rPr lang="es-ES" b="1" dirty="0" smtClean="0"/>
              <a:t>Opción 2: Video Demostrativo</a:t>
            </a:r>
            <a:r>
              <a:rPr lang="es-ES" dirty="0" smtClean="0"/>
              <a:t> Prefieres una vista rápida y controlada de nuestro tablero en acción. Mira este video para ver una demostración de todas las características clave y cómo optimiza la logística de pymes. [Enlace al Video Demostrativo]</a:t>
            </a:r>
            <a:endParaRPr lang="es-ES" dirty="0"/>
          </a:p>
        </p:txBody>
      </p:sp>
    </p:spTree>
    <p:extLst>
      <p:ext uri="{BB962C8B-B14F-4D97-AF65-F5344CB8AC3E}">
        <p14:creationId xmlns:p14="http://schemas.microsoft.com/office/powerpoint/2010/main" val="118337870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278</TotalTime>
  <Words>2006</Words>
  <Application>Microsoft Office PowerPoint</Application>
  <PresentationFormat>Panorámica</PresentationFormat>
  <Paragraphs>144</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Cuenta Microsoft</cp:lastModifiedBy>
  <cp:revision>20</cp:revision>
  <dcterms:created xsi:type="dcterms:W3CDTF">2025-02-15T20:27:53Z</dcterms:created>
  <dcterms:modified xsi:type="dcterms:W3CDTF">2025-02-17T22:53:56Z</dcterms:modified>
</cp:coreProperties>
</file>