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A373F-8CCD-4588-8182-D1D0D804BB42}" type="datetimeFigureOut">
              <a:rPr lang="es-AR" smtClean="0"/>
              <a:t>19/2/2025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94242-5AE1-483C-9963-D4F985E30B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93282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A373F-8CCD-4588-8182-D1D0D804BB42}" type="datetimeFigureOut">
              <a:rPr lang="es-AR" smtClean="0"/>
              <a:t>19/2/2025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94242-5AE1-483C-9963-D4F985E30B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5287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A373F-8CCD-4588-8182-D1D0D804BB42}" type="datetimeFigureOut">
              <a:rPr lang="es-AR" smtClean="0"/>
              <a:t>19/2/2025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94242-5AE1-483C-9963-D4F985E30B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28873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A373F-8CCD-4588-8182-D1D0D804BB42}" type="datetimeFigureOut">
              <a:rPr lang="es-AR" smtClean="0"/>
              <a:t>19/2/2025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94242-5AE1-483C-9963-D4F985E30B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5228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A373F-8CCD-4588-8182-D1D0D804BB42}" type="datetimeFigureOut">
              <a:rPr lang="es-AR" smtClean="0"/>
              <a:t>19/2/2025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94242-5AE1-483C-9963-D4F985E30B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44248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A373F-8CCD-4588-8182-D1D0D804BB42}" type="datetimeFigureOut">
              <a:rPr lang="es-AR" smtClean="0"/>
              <a:t>19/2/2025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94242-5AE1-483C-9963-D4F985E30B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1681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A373F-8CCD-4588-8182-D1D0D804BB42}" type="datetimeFigureOut">
              <a:rPr lang="es-AR" smtClean="0"/>
              <a:t>19/2/2025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94242-5AE1-483C-9963-D4F985E30B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04653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A373F-8CCD-4588-8182-D1D0D804BB42}" type="datetimeFigureOut">
              <a:rPr lang="es-AR" smtClean="0"/>
              <a:t>19/2/2025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94242-5AE1-483C-9963-D4F985E30B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38872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A373F-8CCD-4588-8182-D1D0D804BB42}" type="datetimeFigureOut">
              <a:rPr lang="es-AR" smtClean="0"/>
              <a:t>19/2/2025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94242-5AE1-483C-9963-D4F985E30B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82882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A373F-8CCD-4588-8182-D1D0D804BB42}" type="datetimeFigureOut">
              <a:rPr lang="es-AR" smtClean="0"/>
              <a:t>19/2/2025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94242-5AE1-483C-9963-D4F985E30B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29885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A373F-8CCD-4588-8182-D1D0D804BB42}" type="datetimeFigureOut">
              <a:rPr lang="es-AR" smtClean="0"/>
              <a:t>19/2/2025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94242-5AE1-483C-9963-D4F985E30B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71630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A373F-8CCD-4588-8182-D1D0D804BB42}" type="datetimeFigureOut">
              <a:rPr lang="es-AR" smtClean="0"/>
              <a:t>19/2/2025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94242-5AE1-483C-9963-D4F985E30B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88623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458278"/>
              </p:ext>
            </p:extLst>
          </p:nvPr>
        </p:nvGraphicFramePr>
        <p:xfrm>
          <a:off x="838200" y="817194"/>
          <a:ext cx="10515600" cy="640080"/>
        </p:xfrm>
        <a:graphic>
          <a:graphicData uri="http://schemas.openxmlformats.org/drawingml/2006/table">
            <a:tbl>
              <a:tblPr/>
              <a:tblGrid>
                <a:gridCol w="2628900"/>
                <a:gridCol w="2628900"/>
                <a:gridCol w="2628900"/>
                <a:gridCol w="2628900"/>
              </a:tblGrid>
              <a:tr h="0">
                <a:tc>
                  <a:txBody>
                    <a:bodyPr/>
                    <a:lstStyle/>
                    <a:p>
                      <a:r>
                        <a:rPr lang="es-AR" b="1" dirty="0"/>
                        <a:t>Categoría</a:t>
                      </a:r>
                      <a:endParaRPr lang="es-AR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AR" b="1" dirty="0"/>
                        <a:t>Sector 1</a:t>
                      </a:r>
                      <a:r>
                        <a:rPr lang="es-AR" dirty="0"/>
                        <a:t> (Base + Pantalla)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AR" b="1"/>
                        <a:t>Sector 2</a:t>
                      </a:r>
                      <a:r>
                        <a:rPr lang="es-AR"/>
                        <a:t> (Agregado de piezas)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AR" b="1" dirty="0"/>
                        <a:t>Sector 3</a:t>
                      </a:r>
                      <a:r>
                        <a:rPr lang="es-AR" dirty="0"/>
                        <a:t> (Finalización)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2678566"/>
              </p:ext>
            </p:extLst>
          </p:nvPr>
        </p:nvGraphicFramePr>
        <p:xfrm>
          <a:off x="838200" y="1940011"/>
          <a:ext cx="10515600" cy="579120"/>
        </p:xfrm>
        <a:graphic>
          <a:graphicData uri="http://schemas.openxmlformats.org/drawingml/2006/table">
            <a:tbl>
              <a:tblPr/>
              <a:tblGrid>
                <a:gridCol w="2628900"/>
                <a:gridCol w="2628900"/>
                <a:gridCol w="2628900"/>
                <a:gridCol w="2628900"/>
              </a:tblGrid>
              <a:tr h="0">
                <a:tc>
                  <a:txBody>
                    <a:bodyPr/>
                    <a:lstStyle/>
                    <a:p>
                      <a:r>
                        <a:rPr lang="es-AR" sz="1600" b="1" dirty="0"/>
                        <a:t>Velador Básico</a:t>
                      </a:r>
                      <a:endParaRPr lang="es-AR" sz="16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AR" sz="1600" dirty="0"/>
                        <a:t>Base de plástico + Pantalla de tela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600"/>
                        <a:t>Adición de bombilla estándar + cable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dirty="0"/>
                        <a:t>Colocación de tapa para cable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989012"/>
              </p:ext>
            </p:extLst>
          </p:nvPr>
        </p:nvGraphicFramePr>
        <p:xfrm>
          <a:off x="838200" y="2905485"/>
          <a:ext cx="10515600" cy="822960"/>
        </p:xfrm>
        <a:graphic>
          <a:graphicData uri="http://schemas.openxmlformats.org/drawingml/2006/table">
            <a:tbl>
              <a:tblPr/>
              <a:tblGrid>
                <a:gridCol w="2628900"/>
                <a:gridCol w="2628900"/>
                <a:gridCol w="2628900"/>
                <a:gridCol w="2628900"/>
              </a:tblGrid>
              <a:tr h="0">
                <a:tc>
                  <a:txBody>
                    <a:bodyPr/>
                    <a:lstStyle/>
                    <a:p>
                      <a:r>
                        <a:rPr lang="es-AR" sz="1600" b="1" dirty="0"/>
                        <a:t>Velador Intermedio</a:t>
                      </a:r>
                      <a:endParaRPr lang="es-AR" sz="16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AR" sz="1600" dirty="0"/>
                        <a:t>Base de metal + Pantalla de tela o plástico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600"/>
                        <a:t>Adición de bombilla de mayor calidad + cable reforzado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dirty="0"/>
                        <a:t>Colocación de tapa para cable + ajuste de detalles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6623076"/>
              </p:ext>
            </p:extLst>
          </p:nvPr>
        </p:nvGraphicFramePr>
        <p:xfrm>
          <a:off x="838200" y="4053016"/>
          <a:ext cx="10515600" cy="939113"/>
        </p:xfrm>
        <a:graphic>
          <a:graphicData uri="http://schemas.openxmlformats.org/drawingml/2006/table">
            <a:tbl>
              <a:tblPr/>
              <a:tblGrid>
                <a:gridCol w="2628900"/>
                <a:gridCol w="2628900"/>
                <a:gridCol w="2628900"/>
                <a:gridCol w="2628900"/>
              </a:tblGrid>
              <a:tr h="939113">
                <a:tc>
                  <a:txBody>
                    <a:bodyPr/>
                    <a:lstStyle/>
                    <a:p>
                      <a:r>
                        <a:rPr lang="es-AR" sz="1600" b="1" dirty="0"/>
                        <a:t>Velador Premium</a:t>
                      </a:r>
                      <a:endParaRPr lang="es-AR" sz="16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AR" sz="1600" dirty="0"/>
                        <a:t>Base de madera o metal pulido + Pantalla de vidrio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600"/>
                        <a:t>Adición de bombilla de alta eficiencia + cable de diseño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dirty="0"/>
                        <a:t>Colocación de tapa de metal o diseño </a:t>
                      </a:r>
                      <a:r>
                        <a:rPr lang="es-ES" sz="1600" dirty="0" err="1"/>
                        <a:t>premium</a:t>
                      </a:r>
                      <a:r>
                        <a:rPr lang="es-ES" sz="1600" dirty="0"/>
                        <a:t> + ajuste final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9945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6644727"/>
              </p:ext>
            </p:extLst>
          </p:nvPr>
        </p:nvGraphicFramePr>
        <p:xfrm>
          <a:off x="714633" y="386119"/>
          <a:ext cx="10515600" cy="640080"/>
        </p:xfrm>
        <a:graphic>
          <a:graphicData uri="http://schemas.openxmlformats.org/drawingml/2006/table">
            <a:tbl>
              <a:tblPr/>
              <a:tblGrid>
                <a:gridCol w="2628900"/>
                <a:gridCol w="2628900"/>
                <a:gridCol w="2628900"/>
                <a:gridCol w="2628900"/>
              </a:tblGrid>
              <a:tr h="0">
                <a:tc>
                  <a:txBody>
                    <a:bodyPr/>
                    <a:lstStyle/>
                    <a:p>
                      <a:r>
                        <a:rPr lang="es-AR" b="1" dirty="0"/>
                        <a:t>Categoría</a:t>
                      </a:r>
                      <a:endParaRPr lang="es-AR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AR" b="1" dirty="0"/>
                        <a:t>Sector 1</a:t>
                      </a:r>
                      <a:r>
                        <a:rPr lang="es-AR" dirty="0"/>
                        <a:t> (Base + Pantalla)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AR" b="1" dirty="0"/>
                        <a:t>Sector 2</a:t>
                      </a:r>
                      <a:r>
                        <a:rPr lang="es-AR" dirty="0"/>
                        <a:t> (Agregado de piezas)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AR" b="1" dirty="0"/>
                        <a:t>Sector 3</a:t>
                      </a:r>
                      <a:r>
                        <a:rPr lang="es-AR" dirty="0"/>
                        <a:t> (Finalización)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2981114"/>
              </p:ext>
            </p:extLst>
          </p:nvPr>
        </p:nvGraphicFramePr>
        <p:xfrm>
          <a:off x="714633" y="1410082"/>
          <a:ext cx="10515600" cy="1066800"/>
        </p:xfrm>
        <a:graphic>
          <a:graphicData uri="http://schemas.openxmlformats.org/drawingml/2006/table">
            <a:tbl>
              <a:tblPr/>
              <a:tblGrid>
                <a:gridCol w="2628900"/>
                <a:gridCol w="2628900"/>
                <a:gridCol w="2628900"/>
                <a:gridCol w="2628900"/>
              </a:tblGrid>
              <a:tr h="0">
                <a:tc>
                  <a:txBody>
                    <a:bodyPr/>
                    <a:lstStyle/>
                    <a:p>
                      <a:r>
                        <a:rPr lang="es-AR" sz="1600" b="1" dirty="0"/>
                        <a:t>Velador Básico</a:t>
                      </a:r>
                      <a:endParaRPr lang="es-AR" sz="16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dirty="0"/>
                        <a:t>- Base de plástico</a:t>
                      </a:r>
                      <a:br>
                        <a:rPr lang="es-ES" sz="1600" dirty="0"/>
                      </a:br>
                      <a:r>
                        <a:rPr lang="es-ES" sz="1600" dirty="0"/>
                        <a:t>- Pantalla de tela</a:t>
                      </a:r>
                      <a:br>
                        <a:rPr lang="es-ES" sz="1600" dirty="0"/>
                      </a:br>
                      <a:r>
                        <a:rPr lang="es-ES" sz="1600" dirty="0"/>
                        <a:t>- Tornillos pequeños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600"/>
                        <a:t>- Bombilla estándar (incandescente o LED)</a:t>
                      </a:r>
                      <a:br>
                        <a:rPr lang="es-ES" sz="1600"/>
                      </a:br>
                      <a:r>
                        <a:rPr lang="es-ES" sz="1600"/>
                        <a:t>- Cable de 1.5 m (PVC)</a:t>
                      </a:r>
                      <a:br>
                        <a:rPr lang="es-ES" sz="1600"/>
                      </a:br>
                      <a:r>
                        <a:rPr lang="es-ES" sz="1600"/>
                        <a:t>- Conector de cable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AR" sz="1600" dirty="0"/>
                        <a:t>- Tapa de plástico para cable</a:t>
                      </a:r>
                      <a:br>
                        <a:rPr lang="es-AR" sz="1600" dirty="0"/>
                      </a:br>
                      <a:r>
                        <a:rPr lang="es-AR" sz="1600" dirty="0"/>
                        <a:t>- Pegamento (opcional)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9277782"/>
              </p:ext>
            </p:extLst>
          </p:nvPr>
        </p:nvGraphicFramePr>
        <p:xfrm>
          <a:off x="714633" y="2834286"/>
          <a:ext cx="10515600" cy="1499522"/>
        </p:xfrm>
        <a:graphic>
          <a:graphicData uri="http://schemas.openxmlformats.org/drawingml/2006/table">
            <a:tbl>
              <a:tblPr/>
              <a:tblGrid>
                <a:gridCol w="2628900"/>
                <a:gridCol w="2628900"/>
                <a:gridCol w="2628900"/>
                <a:gridCol w="2628900"/>
              </a:tblGrid>
              <a:tr h="1499522">
                <a:tc>
                  <a:txBody>
                    <a:bodyPr/>
                    <a:lstStyle/>
                    <a:p>
                      <a:r>
                        <a:rPr lang="es-AR" sz="1600" b="1" dirty="0"/>
                        <a:t>Velador Intermedio</a:t>
                      </a:r>
                      <a:endParaRPr lang="es-AR" sz="16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AR" sz="1600" dirty="0"/>
                        <a:t>- Base de metal (acabado pintado)</a:t>
                      </a:r>
                      <a:br>
                        <a:rPr lang="es-AR" sz="1600" dirty="0"/>
                      </a:br>
                      <a:r>
                        <a:rPr lang="es-AR" sz="1600" dirty="0"/>
                        <a:t>- Pantalla de plástico (opaco o mate)</a:t>
                      </a:r>
                      <a:br>
                        <a:rPr lang="es-AR" sz="1600" dirty="0"/>
                      </a:br>
                      <a:r>
                        <a:rPr lang="es-AR" sz="1600" dirty="0"/>
                        <a:t>- Tornillos metálicos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600"/>
                        <a:t>- Bombilla LED de media calidad</a:t>
                      </a:r>
                      <a:br>
                        <a:rPr lang="es-ES" sz="1600"/>
                      </a:br>
                      <a:r>
                        <a:rPr lang="es-ES" sz="1600"/>
                        <a:t>- Cable de 2 m (caucho)</a:t>
                      </a:r>
                      <a:br>
                        <a:rPr lang="es-ES" sz="1600"/>
                      </a:br>
                      <a:r>
                        <a:rPr lang="es-ES" sz="1600"/>
                        <a:t>- Conector de cable reforzado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AR" sz="1600" dirty="0"/>
                        <a:t>- Tapa de plástico o metal para cable</a:t>
                      </a:r>
                      <a:br>
                        <a:rPr lang="es-AR" sz="1600" dirty="0"/>
                      </a:br>
                      <a:r>
                        <a:rPr lang="es-AR" sz="1600" dirty="0"/>
                        <a:t>- Ajustes de acabado (pegamento, tornillos adicionales)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709234"/>
              </p:ext>
            </p:extLst>
          </p:nvPr>
        </p:nvGraphicFramePr>
        <p:xfrm>
          <a:off x="714633" y="4630253"/>
          <a:ext cx="10515600" cy="1798320"/>
        </p:xfrm>
        <a:graphic>
          <a:graphicData uri="http://schemas.openxmlformats.org/drawingml/2006/table">
            <a:tbl>
              <a:tblPr/>
              <a:tblGrid>
                <a:gridCol w="2628900"/>
                <a:gridCol w="2628900"/>
                <a:gridCol w="2628900"/>
                <a:gridCol w="2628900"/>
              </a:tblGrid>
              <a:tr h="0">
                <a:tc>
                  <a:txBody>
                    <a:bodyPr/>
                    <a:lstStyle/>
                    <a:p>
                      <a:r>
                        <a:rPr lang="es-AR" sz="1600" b="1" dirty="0"/>
                        <a:t>Velador Premium</a:t>
                      </a:r>
                      <a:endParaRPr lang="es-AR" sz="16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AR" sz="1600" dirty="0"/>
                        <a:t>- Base de madera (acabado pulido) o metal pulido</a:t>
                      </a:r>
                      <a:br>
                        <a:rPr lang="es-AR" sz="1600" dirty="0"/>
                      </a:br>
                      <a:r>
                        <a:rPr lang="es-AR" sz="1600" dirty="0"/>
                        <a:t>- Pantalla de vidrio (translúcida o opaca)</a:t>
                      </a:r>
                      <a:br>
                        <a:rPr lang="es-AR" sz="1600" dirty="0"/>
                      </a:br>
                      <a:r>
                        <a:rPr lang="es-AR" sz="1600" dirty="0"/>
                        <a:t>- Tornillos de acero inoxidable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600"/>
                        <a:t>- Bombilla de alta eficiencia (LED de bajo consumo o regulable)</a:t>
                      </a:r>
                      <a:br>
                        <a:rPr lang="es-ES" sz="1600"/>
                      </a:br>
                      <a:r>
                        <a:rPr lang="es-ES" sz="1600"/>
                        <a:t>- Cable de diseño (caucho trenzado)</a:t>
                      </a:r>
                      <a:br>
                        <a:rPr lang="es-ES" sz="1600"/>
                      </a:br>
                      <a:r>
                        <a:rPr lang="es-ES" sz="1600"/>
                        <a:t>- Conector de cable de alta calidad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AR" sz="1600" dirty="0"/>
                        <a:t>- Tapa de metal o diseño </a:t>
                      </a:r>
                      <a:r>
                        <a:rPr lang="es-AR" sz="1600" dirty="0" err="1"/>
                        <a:t>premium</a:t>
                      </a:r>
                      <a:r>
                        <a:rPr lang="es-AR" sz="1600" dirty="0"/>
                        <a:t> (bronce, aluminio, etc.)</a:t>
                      </a:r>
                      <a:br>
                        <a:rPr lang="es-AR" sz="1600" dirty="0"/>
                      </a:br>
                      <a:r>
                        <a:rPr lang="es-AR" sz="1600" dirty="0"/>
                        <a:t>- Ajustes finales (pegamento, detalles estéticos)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5458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206</Words>
  <Application>Microsoft Office PowerPoint</Application>
  <PresentationFormat>Panorámica</PresentationFormat>
  <Paragraphs>32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Cuenta Microsoft</cp:lastModifiedBy>
  <cp:revision>2</cp:revision>
  <dcterms:created xsi:type="dcterms:W3CDTF">2025-02-19T20:11:54Z</dcterms:created>
  <dcterms:modified xsi:type="dcterms:W3CDTF">2025-02-19T20:14:33Z</dcterms:modified>
</cp:coreProperties>
</file>